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699" r:id="rId3"/>
    <p:sldMasterId id="2147483729" r:id="rId4"/>
    <p:sldMasterId id="2147483742" r:id="rId5"/>
    <p:sldMasterId id="2147483750" r:id="rId6"/>
  </p:sldMasterIdLst>
  <p:notesMasterIdLst>
    <p:notesMasterId r:id="rId30"/>
  </p:notesMasterIdLst>
  <p:sldIdLst>
    <p:sldId id="256" r:id="rId7"/>
    <p:sldId id="783" r:id="rId8"/>
    <p:sldId id="780" r:id="rId9"/>
    <p:sldId id="812" r:id="rId10"/>
    <p:sldId id="813" r:id="rId11"/>
    <p:sldId id="260" r:id="rId12"/>
    <p:sldId id="266" r:id="rId13"/>
    <p:sldId id="825" r:id="rId14"/>
    <p:sldId id="826" r:id="rId15"/>
    <p:sldId id="811" r:id="rId16"/>
    <p:sldId id="816" r:id="rId17"/>
    <p:sldId id="807" r:id="rId18"/>
    <p:sldId id="817" r:id="rId19"/>
    <p:sldId id="454" r:id="rId20"/>
    <p:sldId id="461" r:id="rId21"/>
    <p:sldId id="456" r:id="rId22"/>
    <p:sldId id="476" r:id="rId23"/>
    <p:sldId id="475" r:id="rId24"/>
    <p:sldId id="821" r:id="rId25"/>
    <p:sldId id="798" r:id="rId26"/>
    <p:sldId id="369" r:id="rId27"/>
    <p:sldId id="781" r:id="rId28"/>
    <p:sldId id="801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AD0"/>
          </a:solidFill>
        </a:fill>
      </a:tcStyle>
    </a:wholeTbl>
    <a:band2H>
      <a:tcTxStyle/>
      <a:tcStyle>
        <a:tcBdr/>
        <a:fill>
          <a:solidFill>
            <a:srgbClr val="FAE6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EF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11" autoAdjust="0"/>
    <p:restoredTop sz="82137" autoAdjust="0"/>
  </p:normalViewPr>
  <p:slideViewPr>
    <p:cSldViewPr snapToGrid="0" snapToObjects="1">
      <p:cViewPr varScale="1">
        <p:scale>
          <a:sx n="91" d="100"/>
          <a:sy n="91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8F-4B43-B15D-D0A40550717D}"/>
            </c:ext>
          </c:extLst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27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0009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7BD49EE7-357E-ED4E-8FC1-670132CA9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78187191-F26D-0D49-A830-FB5184107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02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AC9FA-9DB2-48FB-B76A-EB55F6C2D3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68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AC9FA-9DB2-48FB-B76A-EB55F6C2D3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10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AC9FA-9DB2-48FB-B76A-EB55F6C2D3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64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1436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6375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>
            <a:spLocks noGrp="1"/>
          </p:cNvSpPr>
          <p:nvPr>
            <p:ph type="title"/>
          </p:nvPr>
        </p:nvSpPr>
        <p:spPr>
          <a:xfrm>
            <a:off x="1692274" y="2195740"/>
            <a:ext cx="6911976" cy="24507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30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97623"/>
            <a:ext cx="6886202" cy="9361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3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5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73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numCol="2" spcCol="367903"/>
          <a:lstStyle>
            <a:lvl1pPr marL="657551" indent="-340051" algn="l" defTabSz="410765">
              <a:spcBef>
                <a:spcPts val="2600"/>
              </a:spcBef>
              <a:buSzPct val="171000"/>
              <a:buChar char="•"/>
              <a:defRPr sz="2200"/>
            </a:lvl1pPr>
            <a:lvl2pPr marL="1102051" indent="-340051" algn="l" defTabSz="410765">
              <a:spcBef>
                <a:spcPts val="2600"/>
              </a:spcBef>
              <a:buSzPct val="171000"/>
              <a:buChar char="•"/>
              <a:defRPr sz="2200"/>
            </a:lvl2pPr>
            <a:lvl3pPr marL="1546551" indent="-340051" algn="l" defTabSz="410765">
              <a:spcBef>
                <a:spcPts val="2600"/>
              </a:spcBef>
              <a:buSzPct val="171000"/>
              <a:buChar char="•"/>
              <a:defRPr sz="2200"/>
            </a:lvl3pPr>
            <a:lvl4pPr marL="1991051" indent="-340051" algn="l" defTabSz="410765">
              <a:spcBef>
                <a:spcPts val="2600"/>
              </a:spcBef>
              <a:buSzPct val="171000"/>
              <a:buChar char="•"/>
              <a:defRPr sz="2200"/>
            </a:lvl4pPr>
            <a:lvl5pPr marL="2435551" indent="-340051" algn="l" defTabSz="410765">
              <a:spcBef>
                <a:spcPts val="2600"/>
              </a:spcBef>
              <a:buSzPct val="171000"/>
              <a:buChar char="•"/>
              <a:defRPr sz="2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1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3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800100" indent="-3429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indent="-4572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377439" indent="-548639" algn="l" defTabSz="914400">
              <a:spcBef>
                <a:spcPts val="5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5042558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63" y="512762"/>
            <a:ext cx="1595438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e du titre"/>
          <p:cNvSpPr>
            <a:spLocks noGrp="1"/>
          </p:cNvSpPr>
          <p:nvPr>
            <p:ph type="title"/>
          </p:nvPr>
        </p:nvSpPr>
        <p:spPr>
          <a:xfrm>
            <a:off x="1331640" y="2195740"/>
            <a:ext cx="7272609" cy="245070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 defTabSz="914400">
              <a:defRPr sz="3000"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3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31141" y="4897623"/>
            <a:ext cx="7247336" cy="93610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6485608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2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 du titre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algn="l" defTabSz="914400"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3148210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072133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8719" indent="-274319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5920" indent="-27432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03120" indent="-274320" algn="l" defTabSz="914400">
              <a:spcBef>
                <a:spcPts val="500"/>
              </a:spcBef>
              <a:buSzPct val="100000"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609190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46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457200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457200" algn="l" defTabSz="914400">
              <a:spcBef>
                <a:spcPts val="600"/>
              </a:spcBef>
              <a:buSzPct val="100000"/>
              <a:buChar char="»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6340463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e du titre"/>
          <p:cNvSpPr>
            <a:spLocks noGrp="1"/>
          </p:cNvSpPr>
          <p:nvPr>
            <p:ph type="title"/>
          </p:nvPr>
        </p:nvSpPr>
        <p:spPr>
          <a:xfrm>
            <a:off x="894084" y="169664"/>
            <a:ext cx="7358064" cy="1733476"/>
          </a:xfrm>
          <a:prstGeom prst="rect">
            <a:avLst/>
          </a:prstGeom>
        </p:spPr>
        <p:txBody>
          <a:bodyPr lIns="35718" tIns="35718" rIns="35718" bIns="35718" anchor="ctr"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Texte niveau 1…"/>
          <p:cNvSpPr>
            <a:spLocks noGrp="1"/>
          </p:cNvSpPr>
          <p:nvPr>
            <p:ph type="body" idx="1"/>
          </p:nvPr>
        </p:nvSpPr>
        <p:spPr>
          <a:xfrm>
            <a:off x="894084" y="1903139"/>
            <a:ext cx="7358064" cy="4105425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13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1pPr>
            <a:lvl2pPr marL="10575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2pPr>
            <a:lvl3pPr marL="1502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946533" indent="-398721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4pPr>
            <a:lvl5pPr marL="2391513" indent="-397613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339431" y="6527601"/>
            <a:ext cx="465138" cy="5159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30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7191528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e du titre"/>
          <p:cNvSpPr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marL="0" indent="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6707289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27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275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77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1243305079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e du titre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5" cy="12961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24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85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69160"/>
            <a:ext cx="6911975" cy="1368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6" name="Rectangle"/>
          <p:cNvSpPr>
            <a:spLocks noGrp="1"/>
          </p:cNvSpPr>
          <p:nvPr>
            <p:ph type="body" sz="quarter" idx="13"/>
          </p:nvPr>
        </p:nvSpPr>
        <p:spPr>
          <a:xfrm>
            <a:off x="5795962" y="2798505"/>
            <a:ext cx="2808289" cy="576065"/>
          </a:xfrm>
          <a:prstGeom prst="rect">
            <a:avLst/>
          </a:prstGeom>
          <a:ln w="3175"/>
        </p:spPr>
        <p:txBody>
          <a:bodyPr lIns="0" tIns="0" rIns="0" bIns="0" anchor="b">
            <a:normAutofit/>
          </a:bodyPr>
          <a:lstStyle/>
          <a:p>
            <a:pPr marL="0" indent="0" algn="r" defTabSz="914400">
              <a:defRPr sz="28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87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4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65938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163" y="512762"/>
            <a:ext cx="1722438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700"/>
              </a:spcBef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8200" indent="-381000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80160" indent="-365760" defTabSz="914400">
              <a:spcBef>
                <a:spcPts val="700"/>
              </a:spcBef>
              <a:buSzPct val="100000"/>
              <a:buChar char="•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94114" indent="-522514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51314" indent="-522514" defTabSz="914400">
              <a:spcBef>
                <a:spcPts val="700"/>
              </a:spcBef>
              <a:buSzPct val="100000"/>
              <a:buChar char="»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29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298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545625736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e du titre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307" name="Texte niveau 1…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96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863529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e du titre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1143001"/>
          </a:xfrm>
          <a:prstGeom prst="rect">
            <a:avLst/>
          </a:prstGeom>
          <a:solidFill>
            <a:srgbClr val="E6E0EC"/>
          </a:solidFill>
          <a:ln w="3175">
            <a:solidFill>
              <a:srgbClr val="376092"/>
            </a:solidFill>
            <a:round/>
          </a:ln>
        </p:spPr>
        <p:txBody>
          <a:bodyPr lIns="45719" tIns="45719" rIns="45719" bIns="45719" anchor="ctr">
            <a:normAutofit/>
          </a:bodyPr>
          <a:lstStyle>
            <a:lvl1pPr defTabSz="914400">
              <a:defRPr sz="3400" b="1" i="1">
                <a:solidFill>
                  <a:srgbClr val="17375E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316" name="Texte niveau 1…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601" cy="452596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21468" indent="-321468" algn="l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63360" indent="-306160" algn="l" defTabSz="9144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00150" indent="-285750" algn="l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14500" indent="-342900" algn="l" defTabSz="9144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71700" indent="-342900" algn="l" defTabSz="914400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41050" y="6410642"/>
            <a:ext cx="245751" cy="25654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6864361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"/>
          <p:cNvSpPr/>
          <p:nvPr/>
        </p:nvSpPr>
        <p:spPr>
          <a:xfrm>
            <a:off x="-25401" y="3174"/>
            <a:ext cx="8593366" cy="6905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Ligne"/>
          <p:cNvSpPr/>
          <p:nvPr/>
        </p:nvSpPr>
        <p:spPr>
          <a:xfrm>
            <a:off x="528863" y="6392214"/>
            <a:ext cx="8064502" cy="1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32146" tIns="32146" rIns="32146" bIns="32146"/>
          <a:lstStyle/>
          <a:p>
            <a:pPr algn="ctr" defTabSz="410765"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2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59" y="60456"/>
            <a:ext cx="1020654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e du titre"/>
          <p:cNvSpPr>
            <a:spLocks noGrp="1"/>
          </p:cNvSpPr>
          <p:nvPr>
            <p:ph type="title"/>
          </p:nvPr>
        </p:nvSpPr>
        <p:spPr>
          <a:xfrm>
            <a:off x="184149" y="69056"/>
            <a:ext cx="6911977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28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3"/>
            <a:ext cx="6911976" cy="3960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8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910044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33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5977341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"/>
          <p:cNvSpPr/>
          <p:nvPr/>
        </p:nvSpPr>
        <p:spPr>
          <a:xfrm>
            <a:off x="-25401" y="3174"/>
            <a:ext cx="8593366" cy="6905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Ligne"/>
          <p:cNvSpPr/>
          <p:nvPr/>
        </p:nvSpPr>
        <p:spPr>
          <a:xfrm>
            <a:off x="528863" y="6392214"/>
            <a:ext cx="8064502" cy="1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32146" tIns="32146" rIns="32146" bIns="32146"/>
          <a:lstStyle/>
          <a:p>
            <a:pPr algn="ctr" defTabSz="410765"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59" y="60456"/>
            <a:ext cx="1020654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Texte du titre"/>
          <p:cNvSpPr>
            <a:spLocks noGrp="1"/>
          </p:cNvSpPr>
          <p:nvPr>
            <p:ph type="title"/>
          </p:nvPr>
        </p:nvSpPr>
        <p:spPr>
          <a:xfrm>
            <a:off x="184149" y="69056"/>
            <a:ext cx="6911977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48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3"/>
            <a:ext cx="6911976" cy="3960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8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9510550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400"/>
            </a:pPr>
            <a:endParaRPr/>
          </a:p>
        </p:txBody>
      </p:sp>
      <p:sp>
        <p:nvSpPr>
          <p:cNvPr id="35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5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359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6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1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5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2753852575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npes-court_coul.jpg" descr="Inpes-court_coul.jpg"/>
          <p:cNvPicPr>
            <a:picLocks noChangeAspect="1"/>
          </p:cNvPicPr>
          <p:nvPr/>
        </p:nvPicPr>
        <p:blipFill>
          <a:blip r:embed="rId2" cstate="print"/>
          <a:srcRect t="3213" b="7229"/>
          <a:stretch>
            <a:fillRect/>
          </a:stretch>
        </p:blipFill>
        <p:spPr>
          <a:xfrm>
            <a:off x="7848600" y="6221412"/>
            <a:ext cx="1104900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riangle"/>
          <p:cNvSpPr/>
          <p:nvPr/>
        </p:nvSpPr>
        <p:spPr>
          <a:xfrm>
            <a:off x="8115300" y="-1"/>
            <a:ext cx="10287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FBAB8"/>
          </a:solidFill>
          <a:ln w="3175">
            <a:miter lim="400000"/>
          </a:ln>
        </p:spPr>
        <p:txBody>
          <a:bodyPr lIns="45719" rIns="45719" anchor="ctr"/>
          <a:lstStyle/>
          <a:p>
            <a:pPr defTabSz="642937">
              <a:defRPr sz="2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599"/>
            <a:ext cx="685801" cy="281941"/>
          </a:xfrm>
          <a:prstGeom prst="rect">
            <a:avLst/>
          </a:prstGeom>
        </p:spPr>
        <p:txBody>
          <a:bodyPr wrap="square" lIns="45719" tIns="45719" rIns="45719" bIns="45719" anchor="t"/>
          <a:lstStyle>
            <a:lvl1pPr>
              <a:defRPr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371" name="Texte du titre"/>
          <p:cNvSpPr>
            <a:spLocks noGrp="1"/>
          </p:cNvSpPr>
          <p:nvPr>
            <p:ph type="title"/>
          </p:nvPr>
        </p:nvSpPr>
        <p:spPr>
          <a:xfrm>
            <a:off x="685799" y="380999"/>
            <a:ext cx="7467601" cy="16002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3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Texte du titre</a:t>
            </a:r>
          </a:p>
        </p:txBody>
      </p:sp>
      <p:sp>
        <p:nvSpPr>
          <p:cNvPr id="372" name="Texte niveau 1…"/>
          <p:cNvSpPr>
            <a:spLocks noGrp="1"/>
          </p:cNvSpPr>
          <p:nvPr>
            <p:ph type="body" idx="1"/>
          </p:nvPr>
        </p:nvSpPr>
        <p:spPr>
          <a:xfrm>
            <a:off x="685799" y="1981200"/>
            <a:ext cx="7772401" cy="4876801"/>
          </a:xfrm>
          <a:prstGeom prst="rect">
            <a:avLst/>
          </a:prstGeom>
        </p:spPr>
        <p:txBody>
          <a:bodyPr lIns="45719" tIns="45719" rIns="45719" bIns="45719"/>
          <a:lstStyle>
            <a:lvl1pPr marL="321027" indent="-321027" algn="l">
              <a:spcBef>
                <a:spcPts val="40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766762" indent="-30956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1211580" indent="-297180" algn="l">
              <a:spcBef>
                <a:spcPts val="400"/>
              </a:spcBef>
              <a:buSzPct val="100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1796142" indent="-42454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2159000" indent="-330200" algn="l">
              <a:spcBef>
                <a:spcPts val="400"/>
              </a:spcBef>
              <a:buSzPct val="100000"/>
              <a:buChar char="»"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802533795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e niveau 1…"/>
          <p:cNvSpPr>
            <a:spLocks noGrp="1"/>
          </p:cNvSpPr>
          <p:nvPr>
            <p:ph type="body" sz="quarter" idx="1"/>
          </p:nvPr>
        </p:nvSpPr>
        <p:spPr>
          <a:xfrm>
            <a:off x="990600" y="331786"/>
            <a:ext cx="7543800" cy="963614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marL="0" indent="0" algn="l" defTabSz="914400">
              <a:spcBef>
                <a:spcPts val="700"/>
              </a:spcBef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94560" indent="-365760" algn="l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0" name="Rectangle"/>
          <p:cNvSpPr>
            <a:spLocks noGrp="1"/>
          </p:cNvSpPr>
          <p:nvPr>
            <p:ph type="body" idx="13"/>
          </p:nvPr>
        </p:nvSpPr>
        <p:spPr>
          <a:xfrm>
            <a:off x="990600" y="1752600"/>
            <a:ext cx="75438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342900" indent="-342900" algn="l" defTabSz="9144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1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6676771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365727" y="6448545"/>
            <a:ext cx="238721" cy="221954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390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5804" y="404728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exte du titre"/>
          <p:cNvSpPr>
            <a:spLocks noGrp="1"/>
          </p:cNvSpPr>
          <p:nvPr>
            <p:ph type="title"/>
          </p:nvPr>
        </p:nvSpPr>
        <p:spPr>
          <a:xfrm>
            <a:off x="539750" y="188639"/>
            <a:ext cx="6840563" cy="93610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0170654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1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3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800100" indent="-3429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indent="-4572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377439" indent="-548639" algn="l" defTabSz="914400">
              <a:spcBef>
                <a:spcPts val="5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63" y="512762"/>
            <a:ext cx="1595438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e du titre"/>
          <p:cNvSpPr>
            <a:spLocks noGrp="1"/>
          </p:cNvSpPr>
          <p:nvPr>
            <p:ph type="title"/>
          </p:nvPr>
        </p:nvSpPr>
        <p:spPr>
          <a:xfrm>
            <a:off x="1331640" y="2195740"/>
            <a:ext cx="7272609" cy="245070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 defTabSz="914400">
              <a:defRPr sz="3000"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3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31141" y="4897623"/>
            <a:ext cx="7247336" cy="93610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2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 du titre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algn="l" defTabSz="914400"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8719" indent="-274319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5920" indent="-27432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03120" indent="-274320" algn="l" defTabSz="914400">
              <a:spcBef>
                <a:spcPts val="500"/>
              </a:spcBef>
              <a:buSzPct val="100000"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46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457200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457200" algn="l" defTabSz="914400">
              <a:spcBef>
                <a:spcPts val="600"/>
              </a:spcBef>
              <a:buSzPct val="100000"/>
              <a:buChar char="»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e du titre"/>
          <p:cNvSpPr>
            <a:spLocks noGrp="1"/>
          </p:cNvSpPr>
          <p:nvPr>
            <p:ph type="title"/>
          </p:nvPr>
        </p:nvSpPr>
        <p:spPr>
          <a:xfrm>
            <a:off x="894084" y="169664"/>
            <a:ext cx="7358064" cy="1733476"/>
          </a:xfrm>
          <a:prstGeom prst="rect">
            <a:avLst/>
          </a:prstGeom>
        </p:spPr>
        <p:txBody>
          <a:bodyPr lIns="35718" tIns="35718" rIns="35718" bIns="35718" anchor="ctr"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Texte niveau 1…"/>
          <p:cNvSpPr>
            <a:spLocks noGrp="1"/>
          </p:cNvSpPr>
          <p:nvPr>
            <p:ph type="body" idx="1"/>
          </p:nvPr>
        </p:nvSpPr>
        <p:spPr>
          <a:xfrm>
            <a:off x="894084" y="1903139"/>
            <a:ext cx="7358064" cy="4105425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13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1pPr>
            <a:lvl2pPr marL="10575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2pPr>
            <a:lvl3pPr marL="1502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946533" indent="-398721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4pPr>
            <a:lvl5pPr marL="2391513" indent="-397613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339431" y="6527601"/>
            <a:ext cx="465138" cy="5159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30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e du titre"/>
          <p:cNvSpPr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marL="0" indent="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25400" y="3175"/>
            <a:ext cx="8593364" cy="6905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60" y="60456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e du titre"/>
          <p:cNvSpPr>
            <a:spLocks noGrp="1"/>
          </p:cNvSpPr>
          <p:nvPr>
            <p:ph type="title"/>
          </p:nvPr>
        </p:nvSpPr>
        <p:spPr>
          <a:xfrm>
            <a:off x="184150" y="69056"/>
            <a:ext cx="6911975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400"/>
            </a:pPr>
            <a:endParaRPr/>
          </a:p>
        </p:txBody>
      </p:sp>
      <p:sp>
        <p:nvSpPr>
          <p:cNvPr id="35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5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359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6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1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5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npes-court_coul.jpg" descr="Inpes-court_coul.jpg"/>
          <p:cNvPicPr>
            <a:picLocks noChangeAspect="1"/>
          </p:cNvPicPr>
          <p:nvPr/>
        </p:nvPicPr>
        <p:blipFill>
          <a:blip r:embed="rId2" cstate="print"/>
          <a:srcRect t="3213" b="7229"/>
          <a:stretch>
            <a:fillRect/>
          </a:stretch>
        </p:blipFill>
        <p:spPr>
          <a:xfrm>
            <a:off x="7848600" y="6221412"/>
            <a:ext cx="1104900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riangle"/>
          <p:cNvSpPr/>
          <p:nvPr/>
        </p:nvSpPr>
        <p:spPr>
          <a:xfrm>
            <a:off x="8115300" y="-1"/>
            <a:ext cx="10287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FBAB8"/>
          </a:solidFill>
          <a:ln w="3175">
            <a:miter lim="400000"/>
          </a:ln>
        </p:spPr>
        <p:txBody>
          <a:bodyPr lIns="45719" rIns="45719" anchor="ctr"/>
          <a:lstStyle/>
          <a:p>
            <a:pPr defTabSz="642937">
              <a:defRPr sz="2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599"/>
            <a:ext cx="685801" cy="281941"/>
          </a:xfrm>
          <a:prstGeom prst="rect">
            <a:avLst/>
          </a:prstGeom>
        </p:spPr>
        <p:txBody>
          <a:bodyPr wrap="square" lIns="45719" tIns="45719" rIns="45719" bIns="45719" anchor="t"/>
          <a:lstStyle>
            <a:lvl1pPr>
              <a:defRPr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371" name="Texte du titre"/>
          <p:cNvSpPr>
            <a:spLocks noGrp="1"/>
          </p:cNvSpPr>
          <p:nvPr>
            <p:ph type="title"/>
          </p:nvPr>
        </p:nvSpPr>
        <p:spPr>
          <a:xfrm>
            <a:off x="685799" y="380999"/>
            <a:ext cx="7467601" cy="16002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3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Texte du titre</a:t>
            </a:r>
          </a:p>
        </p:txBody>
      </p:sp>
      <p:sp>
        <p:nvSpPr>
          <p:cNvPr id="372" name="Texte niveau 1…"/>
          <p:cNvSpPr>
            <a:spLocks noGrp="1"/>
          </p:cNvSpPr>
          <p:nvPr>
            <p:ph type="body" idx="1"/>
          </p:nvPr>
        </p:nvSpPr>
        <p:spPr>
          <a:xfrm>
            <a:off x="685799" y="1981200"/>
            <a:ext cx="7772401" cy="4876801"/>
          </a:xfrm>
          <a:prstGeom prst="rect">
            <a:avLst/>
          </a:prstGeom>
        </p:spPr>
        <p:txBody>
          <a:bodyPr lIns="45719" tIns="45719" rIns="45719" bIns="45719"/>
          <a:lstStyle>
            <a:lvl1pPr marL="321027" indent="-321027" algn="l">
              <a:spcBef>
                <a:spcPts val="40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766762" indent="-30956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1211580" indent="-297180" algn="l">
              <a:spcBef>
                <a:spcPts val="400"/>
              </a:spcBef>
              <a:buSzPct val="100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1796142" indent="-42454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2159000" indent="-330200" algn="l">
              <a:spcBef>
                <a:spcPts val="400"/>
              </a:spcBef>
              <a:buSzPct val="100000"/>
              <a:buChar char="»"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25071131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5401786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264438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3053540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40648622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1043025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0399782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00980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Ligne"/>
          <p:cNvSpPr/>
          <p:nvPr/>
        </p:nvSpPr>
        <p:spPr>
          <a:xfrm>
            <a:off x="528863" y="6392214"/>
            <a:ext cx="80645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7660" y="873255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e du titre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48" name="Texte niveau 1…"/>
          <p:cNvSpPr>
            <a:spLocks noGrp="1"/>
          </p:cNvSpPr>
          <p:nvPr>
            <p:ph type="body" sz="half" idx="1"/>
          </p:nvPr>
        </p:nvSpPr>
        <p:spPr>
          <a:xfrm>
            <a:off x="4572000" y="2276475"/>
            <a:ext cx="4032250" cy="3960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343812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2265734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04800"/>
            <a:ext cx="17526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04800"/>
            <a:ext cx="5105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07040849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638"/>
            <a:ext cx="6908800" cy="11371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5733" y="1675959"/>
            <a:ext cx="6908800" cy="408915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CBECD3-62F6-1E45-8EED-72ECEF3981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57950"/>
            <a:ext cx="2895600" cy="476250"/>
          </a:xfrm>
          <a:prstGeom prst="rect">
            <a:avLst/>
          </a:prstGeom>
        </p:spPr>
        <p:txBody>
          <a:bodyPr lIns="83997" tIns="41998" rIns="83997" bIns="41998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Community-Based Model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258C47-1477-6C40-A55B-43703B386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00" y="6477000"/>
            <a:ext cx="1049338" cy="476250"/>
          </a:xfrm>
          <a:prstGeom prst="rect">
            <a:avLst/>
          </a:prstGeom>
        </p:spPr>
        <p:txBody>
          <a:bodyPr vert="horz" wrap="square" lIns="83997" tIns="41998" rIns="83997" bIns="419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7DE82-EBCE-5641-913C-1A83F504767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401104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692274" y="2195740"/>
            <a:ext cx="6911976" cy="24507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30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692275" y="4897623"/>
            <a:ext cx="6886202" cy="9361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3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5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0936901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25400" y="3175"/>
            <a:ext cx="8593364" cy="6905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60" y="60456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e du titre"/>
          <p:cNvSpPr txBox="1">
            <a:spLocks noGrp="1"/>
          </p:cNvSpPr>
          <p:nvPr>
            <p:ph type="title"/>
          </p:nvPr>
        </p:nvSpPr>
        <p:spPr>
          <a:xfrm>
            <a:off x="184150" y="69056"/>
            <a:ext cx="6911975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" name="Texte niveau 1…"/>
          <p:cNvSpPr txBox="1"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10999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7660" y="873255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539750" y="568694"/>
            <a:ext cx="655253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0" y="2276475"/>
            <a:ext cx="4032250" cy="3960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890516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8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7660" y="873255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xte du titre"/>
          <p:cNvSpPr txBox="1">
            <a:spLocks noGrp="1"/>
          </p:cNvSpPr>
          <p:nvPr>
            <p:ph type="title"/>
          </p:nvPr>
        </p:nvSpPr>
        <p:spPr>
          <a:xfrm>
            <a:off x="539750" y="568694"/>
            <a:ext cx="655253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6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764000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503856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 defTabSz="914400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900" indent="-3429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8812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 defTabSz="914400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75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900" indent="-3429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 indent="-342900" algn="l" defTabSz="914400">
              <a:spcBef>
                <a:spcPts val="700"/>
              </a:spcBef>
              <a:buSzPct val="100000"/>
              <a:buChar char="•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40639" indent="-285750" algn="l" defTabSz="914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40639" indent="-228600" algn="l" defTabSz="914400">
              <a:spcBef>
                <a:spcPts val="500"/>
              </a:spcBef>
              <a:buSzPct val="100000"/>
              <a:buChar char="•"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40639" indent="-228600" algn="l" defTabSz="914400">
              <a:spcBef>
                <a:spcPts val="400"/>
              </a:spcBef>
              <a:buSzPct val="100000"/>
              <a:buChar char="–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40639" indent="-228600" algn="l" defTabSz="914400">
              <a:spcBef>
                <a:spcPts val="400"/>
              </a:spcBef>
              <a:buSzPct val="100000"/>
              <a:buChar char="»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020573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"/>
          <p:cNvSpPr/>
          <p:nvPr/>
        </p:nvSpPr>
        <p:spPr>
          <a:xfrm>
            <a:off x="35496" y="46540"/>
            <a:ext cx="8593364" cy="95222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1174" y="234651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e du titre"/>
          <p:cNvSpPr txBox="1">
            <a:spLocks noGrp="1"/>
          </p:cNvSpPr>
          <p:nvPr>
            <p:ph type="title"/>
          </p:nvPr>
        </p:nvSpPr>
        <p:spPr>
          <a:xfrm>
            <a:off x="496007" y="87021"/>
            <a:ext cx="6552532" cy="74969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9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755576" y="1628800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fr-FR" dirty="0"/>
              <a:t>Texte niveau 1</a:t>
            </a:r>
          </a:p>
          <a:p>
            <a:pPr lvl="1"/>
            <a:r>
              <a:rPr lang="fr-FR" dirty="0"/>
              <a:t>Texte niveau 2</a:t>
            </a:r>
          </a:p>
          <a:p>
            <a:pPr lvl="2"/>
            <a:r>
              <a:rPr lang="fr-FR" dirty="0"/>
              <a:t>Texte niveau 3</a:t>
            </a:r>
          </a:p>
          <a:p>
            <a:pPr lvl="3"/>
            <a:r>
              <a:rPr lang="fr-FR" dirty="0"/>
              <a:t>Texte niveau 4</a:t>
            </a:r>
          </a:p>
          <a:p>
            <a:pPr lvl="4"/>
            <a:r>
              <a:rPr lang="fr-FR" dirty="0"/>
              <a:t>Texte niveau 5</a:t>
            </a:r>
            <a:endParaRPr dirty="0"/>
          </a:p>
        </p:txBody>
      </p:sp>
      <p:sp>
        <p:nvSpPr>
          <p:cNvPr id="9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145956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e du titre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05" name="Texte niveau 1…"/>
          <p:cNvSpPr txBox="1"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indent="-571500" algn="l" defTabSz="406400">
              <a:spcBef>
                <a:spcPts val="1700"/>
              </a:spcBef>
              <a:buSzPct val="171000"/>
              <a:buChar char="•"/>
              <a:defRPr sz="2800"/>
            </a:lvl1pPr>
            <a:lvl2pPr marL="1333500" indent="-571500" algn="l" defTabSz="406400">
              <a:spcBef>
                <a:spcPts val="1700"/>
              </a:spcBef>
              <a:buSzPct val="171000"/>
              <a:buChar char="•"/>
              <a:defRPr sz="2800"/>
            </a:lvl2pPr>
            <a:lvl3pPr marL="1778000" indent="-571500" algn="l" defTabSz="406400">
              <a:spcBef>
                <a:spcPts val="1700"/>
              </a:spcBef>
              <a:buSzPct val="171000"/>
              <a:buChar char="•"/>
              <a:defRPr sz="2800"/>
            </a:lvl3pPr>
            <a:lvl4pPr marL="2222500" indent="-571500" algn="l" defTabSz="406400">
              <a:spcBef>
                <a:spcPts val="1700"/>
              </a:spcBef>
              <a:buSzPct val="171000"/>
              <a:buChar char="•"/>
              <a:defRPr sz="2800"/>
            </a:lvl4pPr>
            <a:lvl5pPr marL="2667000" indent="-571500" algn="l" defTabSz="406400">
              <a:spcBef>
                <a:spcPts val="17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831992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e du titre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662374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>
            <a:spLocks noGrp="1"/>
          </p:cNvSpPr>
          <p:nvPr>
            <p:ph type="pic" sz="half" idx="13"/>
          </p:nvPr>
        </p:nvSpPr>
        <p:spPr>
          <a:xfrm>
            <a:off x="2428875" y="1268015"/>
            <a:ext cx="4286250" cy="321468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Texte du titre"/>
          <p:cNvSpPr txBox="1">
            <a:spLocks noGrp="1"/>
          </p:cNvSpPr>
          <p:nvPr>
            <p:ph type="title"/>
          </p:nvPr>
        </p:nvSpPr>
        <p:spPr>
          <a:xfrm>
            <a:off x="892968" y="5179218"/>
            <a:ext cx="7358064" cy="1196579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979069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idx="13"/>
          </p:nvPr>
        </p:nvSpPr>
        <p:spPr>
          <a:xfrm>
            <a:off x="976312" y="732234"/>
            <a:ext cx="7191376" cy="539353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185622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e niveau 1…"/>
          <p:cNvSpPr txBox="1">
            <a:spLocks noGrp="1"/>
          </p:cNvSpPr>
          <p:nvPr>
            <p:ph type="body" idx="1"/>
          </p:nvPr>
        </p:nvSpPr>
        <p:spPr>
          <a:xfrm>
            <a:off x="892968" y="892968"/>
            <a:ext cx="7358064" cy="5072064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98500" indent="-381000" algn="l" defTabSz="410765">
              <a:spcBef>
                <a:spcPts val="3300"/>
              </a:spcBef>
              <a:buSzPct val="171000"/>
              <a:buChar char="•"/>
              <a:defRPr sz="2800"/>
            </a:lvl1pPr>
            <a:lvl2pPr marL="1143000" indent="-381000" algn="l" defTabSz="410765">
              <a:spcBef>
                <a:spcPts val="3300"/>
              </a:spcBef>
              <a:buSzPct val="171000"/>
              <a:buChar char="•"/>
              <a:defRPr sz="2800"/>
            </a:lvl2pPr>
            <a:lvl3pPr marL="1587500" indent="-381000" algn="l" defTabSz="410765">
              <a:spcBef>
                <a:spcPts val="3300"/>
              </a:spcBef>
              <a:buSzPct val="171000"/>
              <a:buChar char="•"/>
              <a:defRPr sz="2800"/>
            </a:lvl3pPr>
            <a:lvl4pPr marL="2032000" indent="-381000" algn="l" defTabSz="410765">
              <a:spcBef>
                <a:spcPts val="3300"/>
              </a:spcBef>
              <a:buSzPct val="171000"/>
              <a:buChar char="•"/>
              <a:defRPr sz="2800"/>
            </a:lvl4pPr>
            <a:lvl5pPr marL="2476500" indent="-381000" algn="l" defTabSz="410765">
              <a:spcBef>
                <a:spcPts val="33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53780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e du titre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6" name="Texte niveau 1…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60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41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2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03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84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40731" y="650081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499128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e du titre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73" name="Texte niveau 1…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numCol="2" spcCol="367903"/>
          <a:lstStyle>
            <a:lvl1pPr marL="657551" indent="-340051" algn="l" defTabSz="410765">
              <a:spcBef>
                <a:spcPts val="2600"/>
              </a:spcBef>
              <a:buSzPct val="171000"/>
              <a:buChar char="•"/>
              <a:defRPr sz="2200"/>
            </a:lvl1pPr>
            <a:lvl2pPr marL="1102051" indent="-340051" algn="l" defTabSz="410765">
              <a:spcBef>
                <a:spcPts val="2600"/>
              </a:spcBef>
              <a:buSzPct val="171000"/>
              <a:buChar char="•"/>
              <a:defRPr sz="2200"/>
            </a:lvl2pPr>
            <a:lvl3pPr marL="1546551" indent="-340051" algn="l" defTabSz="410765">
              <a:spcBef>
                <a:spcPts val="2600"/>
              </a:spcBef>
              <a:buSzPct val="171000"/>
              <a:buChar char="•"/>
              <a:defRPr sz="2200"/>
            </a:lvl3pPr>
            <a:lvl4pPr marL="1991051" indent="-340051" algn="l" defTabSz="410765">
              <a:spcBef>
                <a:spcPts val="2600"/>
              </a:spcBef>
              <a:buSzPct val="171000"/>
              <a:buChar char="•"/>
              <a:defRPr sz="2200"/>
            </a:lvl4pPr>
            <a:lvl5pPr marL="2435551" indent="-340051" algn="l" defTabSz="410765">
              <a:spcBef>
                <a:spcPts val="2600"/>
              </a:spcBef>
              <a:buSzPct val="171000"/>
              <a:buChar char="•"/>
              <a:defRPr sz="2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398139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163" y="512762"/>
            <a:ext cx="1722438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700"/>
              </a:spcBef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8200" indent="-381000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80160" indent="-365760" defTabSz="914400">
              <a:spcBef>
                <a:spcPts val="700"/>
              </a:spcBef>
              <a:buSzPct val="100000"/>
              <a:buChar char="•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94114" indent="-522514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51314" indent="-522514" defTabSz="914400">
              <a:spcBef>
                <a:spcPts val="700"/>
              </a:spcBef>
              <a:buSzPct val="100000"/>
              <a:buChar char="»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484426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 indent="-342900" algn="l" defTabSz="914400">
              <a:spcBef>
                <a:spcPts val="700"/>
              </a:spcBef>
              <a:buSzPct val="100000"/>
              <a:buChar char="•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40639" indent="-285750" algn="l" defTabSz="914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40639" indent="-228600" algn="l" defTabSz="914400">
              <a:spcBef>
                <a:spcPts val="500"/>
              </a:spcBef>
              <a:buSzPct val="100000"/>
              <a:buChar char="•"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40639" indent="-228600" algn="l" defTabSz="914400">
              <a:spcBef>
                <a:spcPts val="400"/>
              </a:spcBef>
              <a:buSzPct val="100000"/>
              <a:buChar char="–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40639" indent="-228600" algn="l" defTabSz="914400">
              <a:spcBef>
                <a:spcPts val="400"/>
              </a:spcBef>
              <a:buSzPct val="100000"/>
              <a:buChar char="»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1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e du titre"/>
          <p:cNvSpPr txBox="1"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3" name="Texte niveau 1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800100" indent="-3429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indent="-4572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377439" indent="-548639" algn="l" defTabSz="914400">
              <a:spcBef>
                <a:spcPts val="5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899476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63" y="512762"/>
            <a:ext cx="1595438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e du titre"/>
          <p:cNvSpPr txBox="1">
            <a:spLocks noGrp="1"/>
          </p:cNvSpPr>
          <p:nvPr>
            <p:ph type="title"/>
          </p:nvPr>
        </p:nvSpPr>
        <p:spPr>
          <a:xfrm>
            <a:off x="1331640" y="2195740"/>
            <a:ext cx="7272609" cy="245070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 defTabSz="914400">
              <a:defRPr sz="3000"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31141" y="4897623"/>
            <a:ext cx="7247336" cy="93610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8419998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2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algn="l" defTabSz="914400"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370057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e du titre"/>
          <p:cNvSpPr txBox="1"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315885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e niveau 1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8719" indent="-274319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5920" indent="-27432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03120" indent="-274320" algn="l" defTabSz="914400">
              <a:spcBef>
                <a:spcPts val="500"/>
              </a:spcBef>
              <a:buSzPct val="100000"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5" name="Texte du titre"/>
          <p:cNvSpPr txBox="1"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9437388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e du titre"/>
          <p:cNvSpPr txBox="1"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46" name="Texte niveau 1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457200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457200" algn="l" defTabSz="914400">
              <a:spcBef>
                <a:spcPts val="600"/>
              </a:spcBef>
              <a:buSzPct val="100000"/>
              <a:buChar char="»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515314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e du titre"/>
          <p:cNvSpPr txBox="1">
            <a:spLocks noGrp="1"/>
          </p:cNvSpPr>
          <p:nvPr>
            <p:ph type="title"/>
          </p:nvPr>
        </p:nvSpPr>
        <p:spPr>
          <a:xfrm>
            <a:off x="894084" y="169664"/>
            <a:ext cx="7358064" cy="1733476"/>
          </a:xfrm>
          <a:prstGeom prst="rect">
            <a:avLst/>
          </a:prstGeom>
        </p:spPr>
        <p:txBody>
          <a:bodyPr lIns="35718" tIns="35718" rIns="35718" bIns="35718" anchor="ctr"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Texte niveau 1…"/>
          <p:cNvSpPr txBox="1">
            <a:spLocks noGrp="1"/>
          </p:cNvSpPr>
          <p:nvPr>
            <p:ph type="body" idx="1"/>
          </p:nvPr>
        </p:nvSpPr>
        <p:spPr>
          <a:xfrm>
            <a:off x="894084" y="1903139"/>
            <a:ext cx="7358064" cy="4105425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13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1pPr>
            <a:lvl2pPr marL="10575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2pPr>
            <a:lvl3pPr marL="1502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946533" indent="-398721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4pPr>
            <a:lvl5pPr marL="2391513" indent="-397613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339431" y="6527601"/>
            <a:ext cx="465138" cy="5159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30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366169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e du titre"/>
          <p:cNvSpPr txBox="1"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marL="0" indent="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450646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275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exte du titre"/>
          <p:cNvSpPr txBox="1"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77" name="Texte niveau 1…"/>
          <p:cNvSpPr txBox="1"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400106441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e du titre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229601" cy="1143001"/>
          </a:xfrm>
          <a:prstGeom prst="rect">
            <a:avLst/>
          </a:prstGeom>
          <a:solidFill>
            <a:srgbClr val="E6E0EC"/>
          </a:solidFill>
          <a:ln w="3175">
            <a:solidFill>
              <a:srgbClr val="376092"/>
            </a:solidFill>
            <a:round/>
          </a:ln>
        </p:spPr>
        <p:txBody>
          <a:bodyPr lIns="45719" tIns="45719" rIns="45719" bIns="45719" anchor="ctr">
            <a:normAutofit/>
          </a:bodyPr>
          <a:lstStyle>
            <a:lvl1pPr defTabSz="914400">
              <a:defRPr sz="3400" b="1" i="1">
                <a:solidFill>
                  <a:srgbClr val="17375E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316" name="Texte niveau 1…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1" cy="452596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21468" indent="-321468" algn="l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63360" indent="-306160" algn="l" defTabSz="9144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00150" indent="-285750" algn="l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14500" indent="-342900" algn="l" defTabSz="9144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71700" indent="-342900" algn="l" defTabSz="914400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41050" y="6410642"/>
            <a:ext cx="245751" cy="25654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7728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05" name="Texte niveau 1…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indent="-571500" algn="l" defTabSz="406400">
              <a:spcBef>
                <a:spcPts val="1700"/>
              </a:spcBef>
              <a:buSzPct val="171000"/>
              <a:buChar char="•"/>
              <a:defRPr sz="2800"/>
            </a:lvl1pPr>
            <a:lvl2pPr marL="1333500" indent="-571500" algn="l" defTabSz="406400">
              <a:spcBef>
                <a:spcPts val="1700"/>
              </a:spcBef>
              <a:buSzPct val="171000"/>
              <a:buChar char="•"/>
              <a:defRPr sz="2800"/>
            </a:lvl2pPr>
            <a:lvl3pPr marL="1778000" indent="-571500" algn="l" defTabSz="406400">
              <a:spcBef>
                <a:spcPts val="1700"/>
              </a:spcBef>
              <a:buSzPct val="171000"/>
              <a:buChar char="•"/>
              <a:defRPr sz="2800"/>
            </a:lvl3pPr>
            <a:lvl4pPr marL="2222500" indent="-571500" algn="l" defTabSz="406400">
              <a:spcBef>
                <a:spcPts val="1700"/>
              </a:spcBef>
              <a:buSzPct val="171000"/>
              <a:buChar char="•"/>
              <a:defRPr sz="2800"/>
            </a:lvl4pPr>
            <a:lvl5pPr marL="2667000" indent="-571500" algn="l" defTabSz="406400">
              <a:spcBef>
                <a:spcPts val="17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"/>
          <p:cNvSpPr/>
          <p:nvPr/>
        </p:nvSpPr>
        <p:spPr>
          <a:xfrm>
            <a:off x="-25401" y="3174"/>
            <a:ext cx="8593366" cy="6905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Ligne"/>
          <p:cNvSpPr/>
          <p:nvPr/>
        </p:nvSpPr>
        <p:spPr>
          <a:xfrm>
            <a:off x="528863" y="6392214"/>
            <a:ext cx="8064502" cy="1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32146" tIns="32146" rIns="32146" bIns="32146"/>
          <a:lstStyle/>
          <a:p>
            <a:pPr algn="ctr" defTabSz="410765"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2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59" y="60456"/>
            <a:ext cx="1020654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e du titre"/>
          <p:cNvSpPr txBox="1">
            <a:spLocks noGrp="1"/>
          </p:cNvSpPr>
          <p:nvPr>
            <p:ph type="title"/>
          </p:nvPr>
        </p:nvSpPr>
        <p:spPr>
          <a:xfrm>
            <a:off x="184149" y="69056"/>
            <a:ext cx="6911977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28" name="Texte niveau 1…"/>
          <p:cNvSpPr txBox="1">
            <a:spLocks noGrp="1"/>
          </p:cNvSpPr>
          <p:nvPr>
            <p:ph type="body" idx="1"/>
          </p:nvPr>
        </p:nvSpPr>
        <p:spPr>
          <a:xfrm>
            <a:off x="1692275" y="2276473"/>
            <a:ext cx="6911976" cy="3960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7448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165124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"/>
          <p:cNvSpPr/>
          <p:nvPr/>
        </p:nvSpPr>
        <p:spPr>
          <a:xfrm>
            <a:off x="-25401" y="3174"/>
            <a:ext cx="8593366" cy="6905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59" y="60456"/>
            <a:ext cx="1020654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Texte du titre"/>
          <p:cNvSpPr txBox="1">
            <a:spLocks noGrp="1"/>
          </p:cNvSpPr>
          <p:nvPr>
            <p:ph type="title"/>
          </p:nvPr>
        </p:nvSpPr>
        <p:spPr>
          <a:xfrm>
            <a:off x="184149" y="69056"/>
            <a:ext cx="6911977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48" name="Texte niveau 1…"/>
          <p:cNvSpPr txBox="1">
            <a:spLocks noGrp="1"/>
          </p:cNvSpPr>
          <p:nvPr>
            <p:ph type="body" idx="1"/>
          </p:nvPr>
        </p:nvSpPr>
        <p:spPr>
          <a:xfrm>
            <a:off x="1692275" y="2276473"/>
            <a:ext cx="6911976" cy="3960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7448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705011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npes-court_coul.jpg" descr="Inpes-court_coul.jpg"/>
          <p:cNvPicPr>
            <a:picLocks noChangeAspect="1"/>
          </p:cNvPicPr>
          <p:nvPr/>
        </p:nvPicPr>
        <p:blipFill>
          <a:blip r:embed="rId2" cstate="print"/>
          <a:srcRect t="3213" b="7229"/>
          <a:stretch>
            <a:fillRect/>
          </a:stretch>
        </p:blipFill>
        <p:spPr>
          <a:xfrm>
            <a:off x="7848600" y="6221412"/>
            <a:ext cx="1104900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riangle"/>
          <p:cNvSpPr/>
          <p:nvPr/>
        </p:nvSpPr>
        <p:spPr>
          <a:xfrm>
            <a:off x="8115300" y="-1"/>
            <a:ext cx="10287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FBAB8"/>
          </a:solidFill>
          <a:ln w="3175">
            <a:miter lim="400000"/>
          </a:ln>
        </p:spPr>
        <p:txBody>
          <a:bodyPr lIns="45719" rIns="45719" anchor="ctr"/>
          <a:lstStyle/>
          <a:p>
            <a:pPr defTabSz="642937">
              <a:defRPr sz="2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229600" y="228599"/>
            <a:ext cx="685801" cy="281941"/>
          </a:xfrm>
          <a:prstGeom prst="rect">
            <a:avLst/>
          </a:prstGeom>
        </p:spPr>
        <p:txBody>
          <a:bodyPr wrap="square" lIns="45719" tIns="45719" rIns="45719" bIns="45719" anchor="t"/>
          <a:lstStyle>
            <a:lvl1pPr>
              <a:defRPr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371" name="Texte du titre"/>
          <p:cNvSpPr txBox="1">
            <a:spLocks noGrp="1"/>
          </p:cNvSpPr>
          <p:nvPr>
            <p:ph type="title"/>
          </p:nvPr>
        </p:nvSpPr>
        <p:spPr>
          <a:xfrm>
            <a:off x="685799" y="380999"/>
            <a:ext cx="7467601" cy="16002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3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Texte du titre</a:t>
            </a:r>
          </a:p>
        </p:txBody>
      </p:sp>
      <p:sp>
        <p:nvSpPr>
          <p:cNvPr id="372" name="Texte niveau 1…"/>
          <p:cNvSpPr txBox="1">
            <a:spLocks noGrp="1"/>
          </p:cNvSpPr>
          <p:nvPr>
            <p:ph type="body" idx="1"/>
          </p:nvPr>
        </p:nvSpPr>
        <p:spPr>
          <a:xfrm>
            <a:off x="685799" y="1981200"/>
            <a:ext cx="7772401" cy="4876801"/>
          </a:xfrm>
          <a:prstGeom prst="rect">
            <a:avLst/>
          </a:prstGeom>
        </p:spPr>
        <p:txBody>
          <a:bodyPr lIns="45719" tIns="45719" rIns="45719" bIns="45719"/>
          <a:lstStyle>
            <a:lvl1pPr marL="321027" indent="-321027" algn="l">
              <a:spcBef>
                <a:spcPts val="40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766762" indent="-30956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1211580" indent="-297180" algn="l">
              <a:spcBef>
                <a:spcPts val="400"/>
              </a:spcBef>
              <a:buSzPct val="100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1796142" indent="-42454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2159000" indent="-330200" algn="l">
              <a:spcBef>
                <a:spcPts val="400"/>
              </a:spcBef>
              <a:buSzPct val="100000"/>
              <a:buChar char="»"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248537453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801810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0812"/>
            <a:ext cx="410369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363681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469090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737035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690646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2744634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5836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1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637653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422473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>
            <a:spLocks noGrp="1"/>
          </p:cNvSpPr>
          <p:nvPr>
            <p:ph type="body" sz="quarter" idx="14"/>
          </p:nvPr>
        </p:nvSpPr>
        <p:spPr>
          <a:xfrm>
            <a:off x="892969" y="2984579"/>
            <a:ext cx="7358063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4479952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727453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059846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530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Partie #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050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002481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036563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9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>
            <a:spLocks noGrp="1"/>
          </p:cNvSpPr>
          <p:nvPr>
            <p:ph type="pic" sz="half" idx="13"/>
          </p:nvPr>
        </p:nvSpPr>
        <p:spPr>
          <a:xfrm>
            <a:off x="2428875" y="1268015"/>
            <a:ext cx="4286250" cy="321468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Texte du titre"/>
          <p:cNvSpPr>
            <a:spLocks noGrp="1"/>
          </p:cNvSpPr>
          <p:nvPr>
            <p:ph type="title"/>
          </p:nvPr>
        </p:nvSpPr>
        <p:spPr>
          <a:xfrm>
            <a:off x="892968" y="5179218"/>
            <a:ext cx="7358064" cy="1196579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2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898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4" name="Graphique 3"/>
          <p:cNvGraphicFramePr/>
          <p:nvPr userDrawn="1"/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403166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>
            <a:spLocks noGrp="1"/>
          </p:cNvSpPr>
          <p:nvPr>
            <p:ph type="title"/>
          </p:nvPr>
        </p:nvSpPr>
        <p:spPr>
          <a:xfrm>
            <a:off x="1692274" y="2195740"/>
            <a:ext cx="6911976" cy="24507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30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97623"/>
            <a:ext cx="6886202" cy="9361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3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5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820498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5" cy="12961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26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69160"/>
            <a:ext cx="6911975" cy="1368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Rectangle"/>
          <p:cNvSpPr>
            <a:spLocks noGrp="1"/>
          </p:cNvSpPr>
          <p:nvPr>
            <p:ph type="body" sz="quarter" idx="13"/>
          </p:nvPr>
        </p:nvSpPr>
        <p:spPr>
          <a:xfrm>
            <a:off x="5795962" y="2798505"/>
            <a:ext cx="2808288" cy="57606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 defTabSz="914400">
              <a:defRPr sz="30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5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005480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25400" y="3175"/>
            <a:ext cx="8593364" cy="6905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Ligne"/>
          <p:cNvSpPr/>
          <p:nvPr/>
        </p:nvSpPr>
        <p:spPr>
          <a:xfrm>
            <a:off x="528863" y="6392214"/>
            <a:ext cx="80645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60" y="60456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e du titre"/>
          <p:cNvSpPr>
            <a:spLocks noGrp="1"/>
          </p:cNvSpPr>
          <p:nvPr>
            <p:ph type="title"/>
          </p:nvPr>
        </p:nvSpPr>
        <p:spPr>
          <a:xfrm>
            <a:off x="184150" y="69056"/>
            <a:ext cx="6911975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601683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Ligne"/>
          <p:cNvSpPr/>
          <p:nvPr/>
        </p:nvSpPr>
        <p:spPr>
          <a:xfrm>
            <a:off x="528863" y="6392214"/>
            <a:ext cx="80645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7660" y="873255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e du titre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48" name="Texte niveau 1…"/>
          <p:cNvSpPr>
            <a:spLocks noGrp="1"/>
          </p:cNvSpPr>
          <p:nvPr>
            <p:ph type="body" sz="half" idx="1"/>
          </p:nvPr>
        </p:nvSpPr>
        <p:spPr>
          <a:xfrm>
            <a:off x="4572000" y="2276475"/>
            <a:ext cx="4032250" cy="3960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051402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329718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 defTabSz="914400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75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900" indent="-3429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3239625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 indent="-342900" algn="l" defTabSz="914400">
              <a:spcBef>
                <a:spcPts val="700"/>
              </a:spcBef>
              <a:buSzPct val="100000"/>
              <a:buChar char="•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40639" indent="-285750" algn="l" defTabSz="914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40639" indent="-228600" algn="l" defTabSz="914400">
              <a:spcBef>
                <a:spcPts val="500"/>
              </a:spcBef>
              <a:buSzPct val="100000"/>
              <a:buChar char="•"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40639" indent="-228600" algn="l" defTabSz="914400">
              <a:spcBef>
                <a:spcPts val="400"/>
              </a:spcBef>
              <a:buSzPct val="100000"/>
              <a:buChar char="–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40639" indent="-228600" algn="l" defTabSz="914400">
              <a:spcBef>
                <a:spcPts val="400"/>
              </a:spcBef>
              <a:buSzPct val="100000"/>
              <a:buChar char="»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923979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"/>
          <p:cNvSpPr/>
          <p:nvPr/>
        </p:nvSpPr>
        <p:spPr>
          <a:xfrm>
            <a:off x="35496" y="46539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e du titre"/>
          <p:cNvSpPr>
            <a:spLocks noGrp="1"/>
          </p:cNvSpPr>
          <p:nvPr>
            <p:ph type="title"/>
          </p:nvPr>
        </p:nvSpPr>
        <p:spPr>
          <a:xfrm>
            <a:off x="496007" y="87021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96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42889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idx="13"/>
          </p:nvPr>
        </p:nvSpPr>
        <p:spPr>
          <a:xfrm>
            <a:off x="976312" y="732234"/>
            <a:ext cx="7191376" cy="539353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05" name="Texte niveau 1…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indent="-571500" algn="l" defTabSz="406400">
              <a:spcBef>
                <a:spcPts val="1700"/>
              </a:spcBef>
              <a:buSzPct val="171000"/>
              <a:buChar char="•"/>
              <a:defRPr sz="2800"/>
            </a:lvl1pPr>
            <a:lvl2pPr marL="1333500" indent="-571500" algn="l" defTabSz="406400">
              <a:spcBef>
                <a:spcPts val="1700"/>
              </a:spcBef>
              <a:buSzPct val="171000"/>
              <a:buChar char="•"/>
              <a:defRPr sz="2800"/>
            </a:lvl2pPr>
            <a:lvl3pPr marL="1778000" indent="-571500" algn="l" defTabSz="406400">
              <a:spcBef>
                <a:spcPts val="1700"/>
              </a:spcBef>
              <a:buSzPct val="171000"/>
              <a:buChar char="•"/>
              <a:defRPr sz="2800"/>
            </a:lvl3pPr>
            <a:lvl4pPr marL="2222500" indent="-571500" algn="l" defTabSz="406400">
              <a:spcBef>
                <a:spcPts val="1700"/>
              </a:spcBef>
              <a:buSzPct val="171000"/>
              <a:buChar char="•"/>
              <a:defRPr sz="2800"/>
            </a:lvl4pPr>
            <a:lvl5pPr marL="2667000" indent="-571500" algn="l" defTabSz="406400">
              <a:spcBef>
                <a:spcPts val="17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9286384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1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657856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22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98500" indent="-381000" algn="l" defTabSz="410765">
              <a:spcBef>
                <a:spcPts val="1600"/>
              </a:spcBef>
              <a:buSzPct val="171000"/>
              <a:buChar char="•"/>
              <a:defRPr sz="2800"/>
            </a:lvl1pPr>
            <a:lvl2pPr marL="1143000" indent="-381000" algn="l" defTabSz="410765">
              <a:spcBef>
                <a:spcPts val="1600"/>
              </a:spcBef>
              <a:buSzPct val="171000"/>
              <a:buChar char="•"/>
              <a:defRPr sz="2800"/>
            </a:lvl2pPr>
            <a:lvl3pPr marL="1587500" indent="-381000" algn="l" defTabSz="410765">
              <a:spcBef>
                <a:spcPts val="1600"/>
              </a:spcBef>
              <a:buSzPct val="171000"/>
              <a:buChar char="•"/>
              <a:defRPr sz="2800"/>
            </a:lvl3pPr>
            <a:lvl4pPr marL="2032000" indent="-381000" algn="l" defTabSz="410765">
              <a:spcBef>
                <a:spcPts val="1600"/>
              </a:spcBef>
              <a:buSzPct val="171000"/>
              <a:buChar char="•"/>
              <a:defRPr sz="2800"/>
            </a:lvl4pPr>
            <a:lvl5pPr marL="2476500" indent="-381000" algn="l" defTabSz="410765">
              <a:spcBef>
                <a:spcPts val="16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829320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>
            <a:spLocks noGrp="1"/>
          </p:cNvSpPr>
          <p:nvPr>
            <p:ph type="pic" sz="half" idx="13"/>
          </p:nvPr>
        </p:nvSpPr>
        <p:spPr>
          <a:xfrm>
            <a:off x="2428875" y="1268015"/>
            <a:ext cx="4286250" cy="321468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Texte du titre"/>
          <p:cNvSpPr>
            <a:spLocks noGrp="1"/>
          </p:cNvSpPr>
          <p:nvPr>
            <p:ph type="title"/>
          </p:nvPr>
        </p:nvSpPr>
        <p:spPr>
          <a:xfrm>
            <a:off x="892968" y="5179218"/>
            <a:ext cx="7358064" cy="1196579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2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952931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idx="13"/>
          </p:nvPr>
        </p:nvSpPr>
        <p:spPr>
          <a:xfrm>
            <a:off x="976312" y="732234"/>
            <a:ext cx="7191376" cy="539353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978724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e niveau 1…"/>
          <p:cNvSpPr>
            <a:spLocks noGrp="1"/>
          </p:cNvSpPr>
          <p:nvPr>
            <p:ph type="body" idx="1"/>
          </p:nvPr>
        </p:nvSpPr>
        <p:spPr>
          <a:xfrm>
            <a:off x="892968" y="892968"/>
            <a:ext cx="7358064" cy="5072064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98500" indent="-381000" algn="l" defTabSz="410765">
              <a:spcBef>
                <a:spcPts val="3300"/>
              </a:spcBef>
              <a:buSzPct val="171000"/>
              <a:buChar char="•"/>
              <a:defRPr sz="2800"/>
            </a:lvl1pPr>
            <a:lvl2pPr marL="1143000" indent="-381000" algn="l" defTabSz="410765">
              <a:spcBef>
                <a:spcPts val="3300"/>
              </a:spcBef>
              <a:buSzPct val="171000"/>
              <a:buChar char="•"/>
              <a:defRPr sz="2800"/>
            </a:lvl2pPr>
            <a:lvl3pPr marL="1587500" indent="-381000" algn="l" defTabSz="410765">
              <a:spcBef>
                <a:spcPts val="3300"/>
              </a:spcBef>
              <a:buSzPct val="171000"/>
              <a:buChar char="•"/>
              <a:defRPr sz="2800"/>
            </a:lvl3pPr>
            <a:lvl4pPr marL="2032000" indent="-381000" algn="l" defTabSz="410765">
              <a:spcBef>
                <a:spcPts val="3300"/>
              </a:spcBef>
              <a:buSzPct val="171000"/>
              <a:buChar char="•"/>
              <a:defRPr sz="2800"/>
            </a:lvl4pPr>
            <a:lvl5pPr marL="2476500" indent="-381000" algn="l" defTabSz="410765">
              <a:spcBef>
                <a:spcPts val="33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522841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6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60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41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2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03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84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1" y="650081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54775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6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8061872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73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numCol="2" spcCol="367903"/>
          <a:lstStyle>
            <a:lvl1pPr marL="657551" indent="-340051" algn="l" defTabSz="410765">
              <a:spcBef>
                <a:spcPts val="2600"/>
              </a:spcBef>
              <a:buSzPct val="171000"/>
              <a:buChar char="•"/>
              <a:defRPr sz="2200"/>
            </a:lvl1pPr>
            <a:lvl2pPr marL="1102051" indent="-340051" algn="l" defTabSz="410765">
              <a:spcBef>
                <a:spcPts val="2600"/>
              </a:spcBef>
              <a:buSzPct val="171000"/>
              <a:buChar char="•"/>
              <a:defRPr sz="2200"/>
            </a:lvl2pPr>
            <a:lvl3pPr marL="1546551" indent="-340051" algn="l" defTabSz="410765">
              <a:spcBef>
                <a:spcPts val="2600"/>
              </a:spcBef>
              <a:buSzPct val="171000"/>
              <a:buChar char="•"/>
              <a:defRPr sz="2200"/>
            </a:lvl3pPr>
            <a:lvl4pPr marL="1991051" indent="-340051" algn="l" defTabSz="410765">
              <a:spcBef>
                <a:spcPts val="2600"/>
              </a:spcBef>
              <a:buSzPct val="171000"/>
              <a:buChar char="•"/>
              <a:defRPr sz="2200"/>
            </a:lvl4pPr>
            <a:lvl5pPr marL="2435551" indent="-340051" algn="l" defTabSz="410765">
              <a:spcBef>
                <a:spcPts val="2600"/>
              </a:spcBef>
              <a:buSzPct val="171000"/>
              <a:buChar char="•"/>
              <a:defRPr sz="2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66120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163" y="512762"/>
            <a:ext cx="1722438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700"/>
              </a:spcBef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8200" indent="-381000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80160" indent="-365760" defTabSz="914400">
              <a:spcBef>
                <a:spcPts val="700"/>
              </a:spcBef>
              <a:buSzPct val="100000"/>
              <a:buChar char="•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94114" indent="-522514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51314" indent="-522514" defTabSz="914400">
              <a:spcBef>
                <a:spcPts val="700"/>
              </a:spcBef>
              <a:buSzPct val="100000"/>
              <a:buChar char="»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62318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8" Type="http://schemas.openxmlformats.org/officeDocument/2006/relationships/image" Target="../media/image9.w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 anchor="b"/>
          <a:lstStyle/>
          <a:p>
            <a:r>
              <a:t>Texte du titre</a:t>
            </a:r>
          </a:p>
        </p:txBody>
      </p:sp>
      <p:sp>
        <p:nvSpPr>
          <p:cNvPr id="3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599" y="6172199"/>
            <a:ext cx="2133601" cy="368301"/>
          </a:xfrm>
          <a:prstGeom prst="rect">
            <a:avLst/>
          </a:prstGeom>
          <a:ln w="12700">
            <a:miter lim="400000"/>
          </a:ln>
        </p:spPr>
        <p:txBody>
          <a:bodyPr wrap="none" lIns="32146" tIns="32146" rIns="32146" bIns="32146" anchor="ctr">
            <a:spAutoFit/>
          </a:bodyPr>
          <a:lstStyle>
            <a:lvl1pPr algn="r" defTabSz="642937">
              <a:defRPr sz="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2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84" r:id="rId20"/>
    <p:sldLayoutId id="2147483685" r:id="rId21"/>
  </p:sldLayoutIdLst>
  <p:transition spd="med"/>
  <p:txStyles>
    <p:titleStyle>
      <a:lvl1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241101" marR="0" indent="-241101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41101" marR="0" indent="2145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41101" marR="0" indent="673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41101" marR="0" indent="11289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41101" marR="0" indent="15876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41101" marR="0" indent="20448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41101" marR="0" indent="25020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241101" marR="0" indent="2959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241101" marR="0" indent="34164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blueside">
            <a:extLst>
              <a:ext uri="{FF2B5EF4-FFF2-40B4-BE49-F238E27FC236}">
                <a16:creationId xmlns:a16="http://schemas.microsoft.com/office/drawing/2014/main" xmlns="" id="{AD9E4795-AF57-844A-9BED-7ECF22AE5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33"/>
          <a:stretch>
            <a:fillRect/>
          </a:stretch>
        </p:blipFill>
        <p:spPr bwMode="auto">
          <a:xfrm>
            <a:off x="0" y="0"/>
            <a:ext cx="13239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448EA724-2B2D-5648-8E7F-2AB76AB05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6400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xmlns="" id="{2236D0AF-1D4E-9C4D-84B3-ECA52950F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24E498DD-A38A-0444-B0AE-9391D74C86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9144000" cy="76200"/>
          </a:xfrm>
          <a:prstGeom prst="rect">
            <a:avLst/>
          </a:prstGeom>
          <a:solidFill>
            <a:srgbClr val="990017"/>
          </a:solidFill>
          <a:ln w="9525">
            <a:solidFill>
              <a:srgbClr val="9900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EF9AF3DB-68E5-A144-AA56-2B886C436AB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38100">
            <a:solidFill>
              <a:srgbClr val="00235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xmlns="" id="{E94FD6C5-489C-0644-A7A7-5BDA8C19B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43688"/>
            <a:ext cx="4648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>
                <a:solidFill>
                  <a:schemeClr val="bg2"/>
                </a:solidFill>
                <a:latin typeface="Arial" charset="0"/>
              </a:rPr>
              <a:t>Copyright © Dean L. Fixsen and Karen A. Blase, 2008</a:t>
            </a:r>
          </a:p>
        </p:txBody>
      </p:sp>
      <p:pic>
        <p:nvPicPr>
          <p:cNvPr id="3080" name="Picture 18" descr="NEW nirn logo reverse">
            <a:extLst>
              <a:ext uri="{FF2B5EF4-FFF2-40B4-BE49-F238E27FC236}">
                <a16:creationId xmlns:a16="http://schemas.microsoft.com/office/drawing/2014/main" xmlns="" id="{F7BF124E-B0D1-9A41-B0C5-F73A62F394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018"/>
          <a:stretch>
            <a:fillRect/>
          </a:stretch>
        </p:blipFill>
        <p:spPr bwMode="auto">
          <a:xfrm>
            <a:off x="152400" y="739775"/>
            <a:ext cx="10144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19">
            <a:extLst>
              <a:ext uri="{FF2B5EF4-FFF2-40B4-BE49-F238E27FC236}">
                <a16:creationId xmlns:a16="http://schemas.microsoft.com/office/drawing/2014/main" xmlns="" id="{CE4669B6-A281-3148-9003-702B2B0F6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1219200"/>
            <a:ext cx="8915400" cy="762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82" name="Picture 2" descr="C:\Documents and Settings\reid\Desktop\UNCFPGwhite.png">
            <a:extLst>
              <a:ext uri="{FF2B5EF4-FFF2-40B4-BE49-F238E27FC236}">
                <a16:creationId xmlns:a16="http://schemas.microsoft.com/office/drawing/2014/main" xmlns="" id="{17E9E33C-A244-6548-B6BE-266F2D6E14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6273800"/>
            <a:ext cx="12192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037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1574"/>
          </a:solidFill>
          <a:latin typeface="Arial" charset="0"/>
        </a:defRPr>
      </a:lvl9pPr>
    </p:titleStyle>
    <p:bodyStyle>
      <a:lvl1pPr marL="520700" indent="-5207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92200" indent="-4572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1714500" indent="-5080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3pPr>
      <a:lvl4pPr marL="20574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4003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575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147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7719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2291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0" tIns="35710" rIns="35710" bIns="35710" anchor="b"/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0" tIns="35710" rIns="35710" bIns="3571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599" y="6172199"/>
            <a:ext cx="2133601" cy="368301"/>
          </a:xfrm>
          <a:prstGeom prst="rect">
            <a:avLst/>
          </a:prstGeom>
          <a:ln w="12700">
            <a:miter lim="400000"/>
          </a:ln>
        </p:spPr>
        <p:txBody>
          <a:bodyPr wrap="none" lIns="32146" tIns="32146" rIns="32146" bIns="32146" anchor="ctr">
            <a:spAutoFit/>
          </a:bodyPr>
          <a:lstStyle>
            <a:lvl1pPr algn="r" defTabSz="642937">
              <a:defRPr sz="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988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</p:sldLayoutIdLst>
  <p:transition spd="med"/>
  <p:txStyles>
    <p:titleStyle>
      <a:lvl1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241101" marR="0" indent="-241101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41101" marR="0" indent="2145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41101" marR="0" indent="673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41101" marR="0" indent="11289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41101" marR="0" indent="15876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41101" marR="0" indent="20448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41101" marR="0" indent="25020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241101" marR="0" indent="2959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241101" marR="0" indent="34164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5277"/>
            <a:ext cx="410369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242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67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 anchor="b"/>
          <a:lstStyle/>
          <a:p>
            <a:r>
              <a:t>Texte du titre</a:t>
            </a:r>
          </a:p>
        </p:txBody>
      </p:sp>
      <p:sp>
        <p:nvSpPr>
          <p:cNvPr id="3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599" y="6172199"/>
            <a:ext cx="2133601" cy="368301"/>
          </a:xfrm>
          <a:prstGeom prst="rect">
            <a:avLst/>
          </a:prstGeom>
          <a:ln w="12700">
            <a:miter lim="400000"/>
          </a:ln>
        </p:spPr>
        <p:txBody>
          <a:bodyPr wrap="none" lIns="32146" tIns="32146" rIns="32146" bIns="32146" anchor="ctr">
            <a:spAutoFit/>
          </a:bodyPr>
          <a:lstStyle>
            <a:lvl1pPr algn="r" defTabSz="642937">
              <a:defRPr sz="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85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</p:sldLayoutIdLst>
  <p:transition spd="med"/>
  <p:txStyles>
    <p:titleStyle>
      <a:lvl1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241101" marR="0" indent="-241101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41101" marR="0" indent="2145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41101" marR="0" indent="673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41101" marR="0" indent="11289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41101" marR="0" indent="15876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41101" marR="0" indent="20448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41101" marR="0" indent="25020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241101" marR="0" indent="2959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241101" marR="0" indent="34164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tips.cancer.gov/rtips/index.d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ceiglob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gs2019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Un nouvel objet en santé publique : leS registreS d’interventions"/>
          <p:cNvSpPr>
            <a:spLocks noGrp="1"/>
          </p:cNvSpPr>
          <p:nvPr>
            <p:ph type="ctrTitle"/>
          </p:nvPr>
        </p:nvSpPr>
        <p:spPr>
          <a:xfrm>
            <a:off x="95535" y="2009190"/>
            <a:ext cx="8727622" cy="2108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600" u="none" dirty="0">
                <a:latin typeface="+mj-lt"/>
              </a:rPr>
              <a:t/>
            </a:r>
            <a:br>
              <a:rPr lang="fr-FR" sz="3600" u="none" dirty="0">
                <a:latin typeface="+mj-lt"/>
              </a:rPr>
            </a:br>
            <a:r>
              <a:rPr lang="fr-FR" sz="3600" u="none" dirty="0">
                <a:latin typeface="+mj-lt"/>
              </a:rPr>
              <a:t>prévention, promotion </a:t>
            </a:r>
            <a:br>
              <a:rPr lang="fr-FR" sz="3600" u="none" dirty="0">
                <a:latin typeface="+mj-lt"/>
              </a:rPr>
            </a:br>
            <a:r>
              <a:rPr lang="fr-FR" sz="3600" u="none" dirty="0">
                <a:latin typeface="+mj-lt"/>
              </a:rPr>
              <a:t>de la santé au niveau européen</a:t>
            </a:r>
            <a:br>
              <a:rPr lang="fr-FR" sz="3600" u="none" dirty="0">
                <a:latin typeface="+mj-lt"/>
              </a:rPr>
            </a:br>
            <a:r>
              <a:rPr lang="fr-FR" sz="2700" u="none" dirty="0">
                <a:latin typeface="+mj-lt"/>
              </a:rPr>
              <a:t>les enjeux de l’implémentation</a:t>
            </a:r>
            <a:endParaRPr lang="fr-FR" sz="2800" dirty="0">
              <a:latin typeface="+mj-lt"/>
            </a:endParaRPr>
          </a:p>
        </p:txBody>
      </p:sp>
      <p:sp>
        <p:nvSpPr>
          <p:cNvPr id="401" name="vendredi 17 mars 2017…"/>
          <p:cNvSpPr>
            <a:spLocks noGrp="1"/>
          </p:cNvSpPr>
          <p:nvPr>
            <p:ph type="subTitle" sz="quarter" idx="1"/>
          </p:nvPr>
        </p:nvSpPr>
        <p:spPr>
          <a:xfrm>
            <a:off x="1692274" y="4259017"/>
            <a:ext cx="6972862" cy="153991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spcBef>
                <a:spcPts val="1000"/>
              </a:spcBef>
              <a:defRPr sz="1512"/>
            </a:pPr>
            <a:endParaRPr dirty="0"/>
          </a:p>
          <a:p>
            <a:pPr defTabSz="768095">
              <a:spcBef>
                <a:spcPts val="1000"/>
              </a:spcBef>
              <a:defRPr sz="1512"/>
            </a:pPr>
            <a:r>
              <a:rPr lang="fr-FR" sz="1600"/>
              <a:t>29 janvier 2020</a:t>
            </a:r>
            <a:endParaRPr sz="1600" dirty="0"/>
          </a:p>
          <a:p>
            <a:pPr defTabSz="768095">
              <a:spcBef>
                <a:spcPts val="1000"/>
              </a:spcBef>
              <a:defRPr sz="1512"/>
            </a:pPr>
            <a:r>
              <a:rPr sz="1600" dirty="0"/>
              <a:t>PIERRE ARWIDSON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nancement de la DG Sanco…">
            <a:extLst>
              <a:ext uri="{FF2B5EF4-FFF2-40B4-BE49-F238E27FC236}">
                <a16:creationId xmlns:a16="http://schemas.microsoft.com/office/drawing/2014/main" xmlns="" id="{18DCEE13-F0D5-E24F-B8FE-851C24F387FD}"/>
              </a:ext>
            </a:extLst>
          </p:cNvPr>
          <p:cNvSpPr txBox="1"/>
          <p:nvPr/>
        </p:nvSpPr>
        <p:spPr>
          <a:xfrm>
            <a:off x="611560" y="4077072"/>
            <a:ext cx="7690154" cy="2365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17033" marR="0" lvl="0" indent="-217033" algn="l" defTabSz="321457" rtl="0" eaLnBrk="1" fontAlgn="auto" latinLnBrk="0" hangingPunct="0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203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Financement</a:t>
            </a: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 de la DG </a:t>
            </a:r>
            <a:r>
              <a:rPr kumimoji="0" sz="203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Sanco</a:t>
            </a:r>
            <a:endParaRPr kumimoji="0" sz="203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  <a:p>
            <a:pPr marL="217033" marR="0" lvl="0" indent="-217033" algn="l" defTabSz="321457" rtl="0" eaLnBrk="1" fontAlgn="auto" latinLnBrk="0" hangingPunct="0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7 pays (Bilbao (ES), Gent (B), Kiel (</a:t>
            </a:r>
            <a:r>
              <a:rPr kumimoji="0" lang="fr-FR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A</a:t>
            </a: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), Stockholm (S), Thessaloniki (GR), Turin, Novara and L’Aquila (I), Vienna (A). </a:t>
            </a:r>
          </a:p>
          <a:p>
            <a:pPr marL="217033" marR="0" lvl="0" indent="-217033" algn="l" defTabSz="321457" rtl="0" eaLnBrk="1" fontAlgn="auto" latinLnBrk="0" hangingPunct="0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170 </a:t>
            </a:r>
            <a:r>
              <a:rPr kumimoji="0" sz="203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école</a:t>
            </a:r>
            <a:r>
              <a:rPr kumimoji="0" lang="fr-FR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s</a:t>
            </a: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 (7079 </a:t>
            </a:r>
            <a:r>
              <a:rPr kumimoji="0" sz="203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élèves</a:t>
            </a: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 12–14 </a:t>
            </a:r>
            <a:r>
              <a:rPr kumimoji="0" sz="203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ans</a:t>
            </a: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) </a:t>
            </a:r>
          </a:p>
          <a:p>
            <a:pPr marL="217033" marR="0" lvl="0" indent="-217033" algn="l" defTabSz="321457" rtl="0" eaLnBrk="1" fontAlgn="auto" latinLnBrk="0" hangingPunct="0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203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Année</a:t>
            </a: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 2004/2005. </a:t>
            </a:r>
          </a:p>
          <a:p>
            <a:pPr marL="217033" marR="0" lvl="0" indent="-217033" algn="l" defTabSz="321457" rtl="0" eaLnBrk="1" fontAlgn="auto" latinLnBrk="0" hangingPunct="0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20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12 séances </a:t>
            </a:r>
            <a:r>
              <a:rPr kumimoji="0" sz="203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d’intervention</a:t>
            </a:r>
            <a:endParaRPr kumimoji="0" sz="203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3206F18-AD15-054A-A0B3-93084F71F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1"/>
            <a:ext cx="8352928" cy="35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378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479" y="893562"/>
            <a:ext cx="3510196" cy="5070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0090" y="901729"/>
            <a:ext cx="3510196" cy="50545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8025439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 err="1"/>
              <a:t>unplugged</a:t>
            </a:r>
            <a:endParaRPr sz="1800" dirty="0"/>
          </a:p>
        </p:txBody>
      </p:sp>
      <p:sp>
        <p:nvSpPr>
          <p:cNvPr id="416" name="Cochrane Reviews Overview of intervention for the prevention of…"/>
          <p:cNvSpPr txBox="1"/>
          <p:nvPr/>
        </p:nvSpPr>
        <p:spPr>
          <a:xfrm>
            <a:off x="488950" y="4756512"/>
            <a:ext cx="87757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  <p:sp>
        <p:nvSpPr>
          <p:cNvPr id="9" name="Ancienneté…">
            <a:extLst>
              <a:ext uri="{FF2B5EF4-FFF2-40B4-BE49-F238E27FC236}">
                <a16:creationId xmlns:a16="http://schemas.microsoft.com/office/drawing/2014/main" xmlns="" id="{C8EA3D56-A0FA-2D4A-B377-DC24EFA8BA2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4150" y="764704"/>
            <a:ext cx="7484194" cy="5660220"/>
          </a:xfrm>
          <a:prstGeom prst="rect">
            <a:avLst/>
          </a:prstGeom>
        </p:spPr>
        <p:txBody>
          <a:bodyPr lIns="35718" tIns="35718" rIns="35718" bIns="35718" anchor="ctr">
            <a:noAutofit/>
          </a:bodyPr>
          <a:lstStyle/>
          <a:p>
            <a:pPr lvl="1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40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00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2000" b="0" dirty="0">
                <a:solidFill>
                  <a:schemeClr val="tx1"/>
                </a:solidFill>
              </a:rPr>
              <a:t>Initiative APLEAT (Orléans) repérage et formation 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2000" b="0" dirty="0">
                <a:solidFill>
                  <a:schemeClr val="tx1"/>
                </a:solidFill>
              </a:rPr>
              <a:t>Sélectionné parmi les 80 projets MILDECA en 2014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2000" b="0" dirty="0">
                <a:solidFill>
                  <a:schemeClr val="tx1"/>
                </a:solidFill>
              </a:rPr>
              <a:t>Evaluation confiée à l’INPES – </a:t>
            </a:r>
            <a:r>
              <a:rPr lang="fr-FR" sz="2000" b="0" dirty="0" err="1">
                <a:solidFill>
                  <a:schemeClr val="tx1"/>
                </a:solidFill>
              </a:rPr>
              <a:t>SpF</a:t>
            </a:r>
            <a:endParaRPr lang="fr-FR" sz="2000" b="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2000" b="0" dirty="0">
                <a:solidFill>
                  <a:schemeClr val="tx1"/>
                </a:solidFill>
              </a:rPr>
              <a:t>Duo : enseignant animateur APLEAT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2000" b="0" dirty="0">
                <a:solidFill>
                  <a:schemeClr val="tx1"/>
                </a:solidFill>
              </a:rPr>
              <a:t>Observation dans les classes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2000" b="0" dirty="0" err="1">
                <a:solidFill>
                  <a:schemeClr val="tx1"/>
                </a:solidFill>
              </a:rPr>
              <a:t>SpF</a:t>
            </a:r>
            <a:r>
              <a:rPr lang="fr-FR" sz="2000" b="0" dirty="0">
                <a:solidFill>
                  <a:schemeClr val="tx1"/>
                </a:solidFill>
              </a:rPr>
              <a:t> prescrit une formation renforcée (Daniel </a:t>
            </a:r>
            <a:r>
              <a:rPr lang="fr-FR" sz="2000" b="0" dirty="0" err="1">
                <a:solidFill>
                  <a:schemeClr val="tx1"/>
                </a:solidFill>
              </a:rPr>
              <a:t>Pellaux</a:t>
            </a:r>
            <a:r>
              <a:rPr lang="fr-FR" sz="2000" b="0" dirty="0">
                <a:solidFill>
                  <a:schemeClr val="tx1"/>
                </a:solidFill>
              </a:rPr>
              <a:t>)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1800" b="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1800" b="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1800" b="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1800" b="0" dirty="0">
              <a:solidFill>
                <a:schemeClr val="tx1"/>
              </a:solidFill>
            </a:endParaRPr>
          </a:p>
          <a:p>
            <a:pPr lvl="1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000" b="0" dirty="0">
              <a:solidFill>
                <a:schemeClr val="tx1"/>
              </a:solidFill>
            </a:endParaRPr>
          </a:p>
          <a:p>
            <a:pPr marL="138231" indent="-138231" defTabSz="138231">
              <a:lnSpc>
                <a:spcPct val="100000"/>
              </a:lnSpc>
              <a:spcBef>
                <a:spcPts val="300"/>
              </a:spcBef>
              <a:tabLst>
                <a:tab pos="38100" algn="l"/>
                <a:tab pos="127000" algn="l"/>
              </a:tabLst>
              <a:defRPr sz="344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defTabSz="138231">
              <a:lnSpc>
                <a:spcPct val="100000"/>
              </a:lnSpc>
              <a:spcBef>
                <a:spcPts val="300"/>
              </a:spcBef>
              <a:defRPr sz="344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353892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xmlns="" id="{2208E946-AB6F-3C49-9461-6F77E60ABDEF}"/>
              </a:ext>
            </a:extLst>
          </p:cNvPr>
          <p:cNvSpPr txBox="1">
            <a:spLocks/>
          </p:cNvSpPr>
          <p:nvPr/>
        </p:nvSpPr>
        <p:spPr>
          <a:xfrm>
            <a:off x="107504" y="1052736"/>
            <a:ext cx="8712968" cy="5472608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30056"/>
              </a:buClr>
              <a:buSzPct val="200000"/>
              <a:buFontTx/>
              <a:buNone/>
              <a:tabLst/>
              <a:defRPr/>
            </a:pPr>
            <a:r>
              <a: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srgbClr val="E300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: essai contrôlé non randomisé avec mesures répétées</a:t>
            </a:r>
          </a:p>
          <a:p>
            <a:pPr marL="8001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collégiens de la 6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ème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à la 4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ème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dans 12 collèges du Loiret</a:t>
            </a:r>
          </a:p>
          <a:p>
            <a:pPr marL="8001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Comparaison de 2 groupes</a:t>
            </a:r>
          </a:p>
          <a:p>
            <a:pPr marL="1080000" marR="0" lvl="1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Groupe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Unplugged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(29 classes recevant l’intervention) </a:t>
            </a:r>
          </a:p>
          <a:p>
            <a:pPr marL="1080000" marR="0" lvl="1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Groupe Contrôle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(37 classes ne recevant pas de programme de prévention structuré)</a:t>
            </a:r>
          </a:p>
          <a:p>
            <a:pPr marL="8001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mesures répétées :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baseline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(t0), 6 mois (t1) et 8 mois (t2) après la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baseline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737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Échantillon d’analyse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1091 répondants aux 3 temps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Unplugged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n=491, Contrôle: n=600)</a:t>
            </a:r>
          </a:p>
          <a:p>
            <a:pPr marL="8001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Indicateurs d’efficacité</a:t>
            </a:r>
          </a:p>
          <a:p>
            <a:pPr marL="1080000" marR="0" lvl="1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Consommation récente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(cigarettes/ivresse/cannabis) : au - 1 fois dans les 30 derniers jours</a:t>
            </a:r>
          </a:p>
          <a:p>
            <a:pPr marL="1080000" marR="0" lvl="1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Expérimentation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(cigarettes/ivresse/cannabis) : au - 1 fois au cours de la vie</a:t>
            </a:r>
          </a:p>
          <a:p>
            <a:pPr marL="1080000" marR="0" lvl="1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Indicateurs secondaires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: Attitudes/drogues illicites, CPS, Résistance à la pression des pairs, Consommation perçue des pairs, Connaissances, Climat scolaire</a:t>
            </a:r>
          </a:p>
          <a:p>
            <a:pPr marL="8001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Analyses statistiques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modèles de régression multiniveaux (ajustements, clusters)</a:t>
            </a:r>
          </a:p>
          <a:p>
            <a:pPr marL="8001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Données de processus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recueil à la fin de chaque séance (fiche)</a:t>
            </a:r>
          </a:p>
          <a:p>
            <a:pPr marL="1080000" marR="0" lvl="1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0056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73739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79425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0056"/>
              </a:buClr>
              <a:buSzPct val="100000"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7373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6400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Prévalence (en %) des nouveaux expérimentateurs depuis la baseline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8590"/>
            <a:ext cx="9144000" cy="5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20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8590"/>
            <a:ext cx="9144000" cy="57347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pPr lvl="0"/>
            <a:r>
              <a:rPr lang="fr-FR" dirty="0"/>
              <a:t>Prévalence (en %) des nouveaux expérimentateurs depuis la baseline</a:t>
            </a:r>
          </a:p>
        </p:txBody>
      </p:sp>
      <p:sp>
        <p:nvSpPr>
          <p:cNvPr id="5" name="ZoneTexte 11"/>
          <p:cNvSpPr txBox="1"/>
          <p:nvPr/>
        </p:nvSpPr>
        <p:spPr>
          <a:xfrm>
            <a:off x="467544" y="1340768"/>
            <a:ext cx="4536504" cy="369332"/>
          </a:xfrm>
          <a:prstGeom prst="rect">
            <a:avLst/>
          </a:prstGeom>
          <a:solidFill>
            <a:srgbClr val="FCD9BE"/>
          </a:solidFill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Effet à 6 mois sur les 3 indicateurs </a:t>
            </a:r>
          </a:p>
        </p:txBody>
      </p:sp>
    </p:spTree>
    <p:extLst>
      <p:ext uri="{BB962C8B-B14F-4D97-AF65-F5344CB8AC3E}">
        <p14:creationId xmlns:p14="http://schemas.microsoft.com/office/powerpoint/2010/main" xmlns="" val="238647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8590"/>
            <a:ext cx="9144000" cy="57347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pPr lvl="0"/>
            <a:r>
              <a:rPr lang="fr-FR" dirty="0"/>
              <a:t>Prévalence (en %) des nouveaux expérimentateurs depuis la baseline</a:t>
            </a:r>
          </a:p>
        </p:txBody>
      </p:sp>
      <p:sp>
        <p:nvSpPr>
          <p:cNvPr id="5" name="ZoneTexte 11"/>
          <p:cNvSpPr txBox="1"/>
          <p:nvPr/>
        </p:nvSpPr>
        <p:spPr>
          <a:xfrm>
            <a:off x="467544" y="1340768"/>
            <a:ext cx="4536504" cy="369332"/>
          </a:xfrm>
          <a:prstGeom prst="rect">
            <a:avLst/>
          </a:prstGeom>
          <a:solidFill>
            <a:srgbClr val="FCD9BE"/>
          </a:solidFill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Effet à 8 mois sur les 3 indicateurs </a:t>
            </a:r>
          </a:p>
        </p:txBody>
      </p:sp>
    </p:spTree>
    <p:extLst>
      <p:ext uri="{BB962C8B-B14F-4D97-AF65-F5344CB8AC3E}">
        <p14:creationId xmlns:p14="http://schemas.microsoft.com/office/powerpoint/2010/main" xmlns="" val="132078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Principaux résultats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512" y="1412776"/>
            <a:ext cx="7560840" cy="4824535"/>
          </a:xfrm>
        </p:spPr>
        <p:txBody>
          <a:bodyPr/>
          <a:lstStyle/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sz="1600" cap="none" dirty="0">
                <a:solidFill>
                  <a:srgbClr val="373739"/>
                </a:solidFill>
              </a:rPr>
              <a:t>Efficacité du programme sur les 3 comportements de consommation (suivi à 8 mois)</a:t>
            </a:r>
          </a:p>
          <a:p>
            <a:pPr marL="1346200" indent="-285750">
              <a:spcBef>
                <a:spcPts val="6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400" b="0" cap="none" dirty="0">
                <a:solidFill>
                  <a:srgbClr val="373739"/>
                </a:solidFill>
              </a:rPr>
              <a:t>Moindre augmentation de la consommation récente (30DJ) </a:t>
            </a:r>
          </a:p>
          <a:p>
            <a:pPr marL="1346200" indent="-285750">
              <a:spcBef>
                <a:spcPts val="6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400" b="0" cap="none" dirty="0">
                <a:solidFill>
                  <a:srgbClr val="373739"/>
                </a:solidFill>
              </a:rPr>
              <a:t>Moindre augmentation l’expérimentation</a:t>
            </a:r>
          </a:p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sz="1600" cap="none" dirty="0">
                <a:solidFill>
                  <a:srgbClr val="373739"/>
                </a:solidFill>
              </a:rPr>
              <a:t>Validation du modèle d’intervention ciblant les </a:t>
            </a:r>
            <a:r>
              <a:rPr lang="fr-FR" sz="1600" cap="none" dirty="0" err="1">
                <a:solidFill>
                  <a:srgbClr val="373739"/>
                </a:solidFill>
              </a:rPr>
              <a:t>CPS</a:t>
            </a:r>
            <a:r>
              <a:rPr lang="fr-FR" sz="1600" cap="none" dirty="0">
                <a:solidFill>
                  <a:srgbClr val="373739"/>
                </a:solidFill>
              </a:rPr>
              <a:t>, les normes sociales et les attitudes ; impact sur le climat scolaire</a:t>
            </a:r>
          </a:p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sz="1600" cap="none" dirty="0">
                <a:solidFill>
                  <a:srgbClr val="373739"/>
                </a:solidFill>
              </a:rPr>
              <a:t>Effets + importants chez les collégiens présentant des facteurs de risque </a:t>
            </a:r>
          </a:p>
          <a:p>
            <a:pPr marL="1346200" indent="-285750">
              <a:spcBef>
                <a:spcPts val="6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400" b="0" cap="none" dirty="0">
                <a:solidFill>
                  <a:srgbClr val="373739"/>
                </a:solidFill>
              </a:rPr>
              <a:t>faible niveau scolaire, permissivité parentale</a:t>
            </a:r>
          </a:p>
          <a:p>
            <a:pPr marL="1346200" indent="-285750">
              <a:spcBef>
                <a:spcPts val="6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400" b="0" cap="none" dirty="0">
                <a:solidFill>
                  <a:srgbClr val="373739"/>
                </a:solidFill>
              </a:rPr>
              <a:t>dans les établissements les plus défavorisés </a:t>
            </a:r>
            <a:r>
              <a:rPr lang="fr-FR" sz="1400" b="0" cap="none" dirty="0">
                <a:solidFill>
                  <a:srgbClr val="373739"/>
                </a:solidFill>
                <a:sym typeface="Wingdings" panose="05000000000000000000" pitchFamily="2" charset="2"/>
              </a:rPr>
              <a:t> </a:t>
            </a:r>
            <a:r>
              <a:rPr lang="fr-FR" sz="1400" b="0" cap="none" dirty="0">
                <a:solidFill>
                  <a:srgbClr val="373739"/>
                </a:solidFill>
              </a:rPr>
              <a:t>Réduction des </a:t>
            </a:r>
            <a:r>
              <a:rPr lang="fr-FR" sz="1400" b="0" cap="none" dirty="0" err="1">
                <a:solidFill>
                  <a:srgbClr val="373739"/>
                </a:solidFill>
              </a:rPr>
              <a:t>ISTS</a:t>
            </a:r>
            <a:r>
              <a:rPr lang="fr-FR" sz="1400" b="0" cap="none" dirty="0">
                <a:solidFill>
                  <a:srgbClr val="373739"/>
                </a:solidFill>
              </a:rPr>
              <a:t> </a:t>
            </a:r>
          </a:p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sz="1600" cap="none" dirty="0">
                <a:solidFill>
                  <a:srgbClr val="373739"/>
                </a:solidFill>
              </a:rPr>
              <a:t>Bonne mise en œuvre du programme</a:t>
            </a:r>
          </a:p>
        </p:txBody>
      </p:sp>
    </p:spTree>
    <p:extLst>
      <p:ext uri="{BB962C8B-B14F-4D97-AF65-F5344CB8AC3E}">
        <p14:creationId xmlns:p14="http://schemas.microsoft.com/office/powerpoint/2010/main" xmlns="" val="77551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dissémination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512" y="1412776"/>
            <a:ext cx="7560840" cy="4824535"/>
          </a:xfrm>
        </p:spPr>
        <p:txBody>
          <a:bodyPr/>
          <a:lstStyle/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sz="1600" b="0" cap="none" dirty="0">
                <a:solidFill>
                  <a:srgbClr val="373739"/>
                </a:solidFill>
              </a:rPr>
              <a:t>Centre-Val de Loire (association </a:t>
            </a:r>
            <a:r>
              <a:rPr lang="fr-FR" sz="1600" b="0" cap="none" dirty="0" err="1">
                <a:solidFill>
                  <a:srgbClr val="373739"/>
                </a:solidFill>
              </a:rPr>
              <a:t>Apléat</a:t>
            </a:r>
            <a:r>
              <a:rPr lang="fr-FR" sz="1600" b="0" cap="none" dirty="0">
                <a:solidFill>
                  <a:srgbClr val="373739"/>
                </a:solidFill>
              </a:rPr>
              <a:t>) avec le concours de financements ARS et </a:t>
            </a:r>
            <a:r>
              <a:rPr lang="fr-FR" sz="1600" b="0" cap="none" dirty="0" err="1">
                <a:solidFill>
                  <a:srgbClr val="373739"/>
                </a:solidFill>
              </a:rPr>
              <a:t>Mildeca</a:t>
            </a:r>
            <a:r>
              <a:rPr lang="fr-FR" sz="1600" b="0" cap="none" dirty="0">
                <a:solidFill>
                  <a:srgbClr val="373739"/>
                </a:solidFill>
              </a:rPr>
              <a:t>, en Bourgogne (association Sauvegarde 71), en Île-de-France (centre Victor </a:t>
            </a:r>
            <a:r>
              <a:rPr lang="fr-FR" sz="1600" b="0" cap="none" dirty="0" err="1">
                <a:solidFill>
                  <a:srgbClr val="373739"/>
                </a:solidFill>
              </a:rPr>
              <a:t>Ségalen</a:t>
            </a:r>
            <a:r>
              <a:rPr lang="fr-FR" sz="1600" b="0" cap="none" dirty="0">
                <a:solidFill>
                  <a:srgbClr val="373739"/>
                </a:solidFill>
              </a:rPr>
              <a:t>), dans les Pyrénées-Atlantiques (le </a:t>
            </a:r>
            <a:r>
              <a:rPr lang="fr-FR" sz="1600" b="0" cap="none" dirty="0" err="1">
                <a:solidFill>
                  <a:srgbClr val="373739"/>
                </a:solidFill>
              </a:rPr>
              <a:t>Soufle</a:t>
            </a:r>
            <a:r>
              <a:rPr lang="fr-FR" sz="1600" b="0" cap="none" dirty="0">
                <a:solidFill>
                  <a:srgbClr val="373739"/>
                </a:solidFill>
              </a:rPr>
              <a:t> 64) et en Isère (Maison des sciences de l’Homme) avec des financements ARS.</a:t>
            </a:r>
          </a:p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sz="1600" b="0" cap="none" dirty="0">
                <a:solidFill>
                  <a:srgbClr val="373739"/>
                </a:solidFill>
              </a:rPr>
              <a:t>Fédération Addiction s’est vue attribuer un financement par </a:t>
            </a:r>
            <a:r>
              <a:rPr lang="fr-FR" sz="1600" b="0" cap="none" dirty="0" err="1">
                <a:solidFill>
                  <a:srgbClr val="373739"/>
                </a:solidFill>
              </a:rPr>
              <a:t>l’INCa</a:t>
            </a:r>
            <a:r>
              <a:rPr lang="fr-FR" sz="1600" b="0" cap="none" dirty="0">
                <a:solidFill>
                  <a:srgbClr val="373739"/>
                </a:solidFill>
              </a:rPr>
              <a:t> (dans le cadre de l’AAP DEPREV 2018) pour la formation de 10 structures spécialisées (parmi 40 candidatures) de type CSAPA/CJC dans 2 régions (Île-de-France et Bourgogne-Franche-Comté).</a:t>
            </a:r>
          </a:p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sz="1600" b="0" cap="none" dirty="0">
                <a:solidFill>
                  <a:srgbClr val="373739"/>
                </a:solidFill>
              </a:rPr>
              <a:t>Nouvelle Aquitaine dans le cadre d’un plan initié et financé par l’ARS. Ce plan couvre pour le moment 3 territoires (Creuse, Sud Gironde et Lot et Garonne) et vise à former une dizaine de structures spécialisées (dont 3 de l’ANPAA). </a:t>
            </a:r>
          </a:p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sz="1600" b="0" cap="none" dirty="0">
                <a:solidFill>
                  <a:srgbClr val="373739"/>
                </a:solidFill>
              </a:rPr>
              <a:t>Plusieurs ARS et délégations départementales (ex : Martinique) souhaitent dans un avenir proche financer la mise en œuvre d’</a:t>
            </a:r>
            <a:r>
              <a:rPr lang="fr-FR" sz="1600" b="0" cap="none" dirty="0" err="1">
                <a:solidFill>
                  <a:srgbClr val="373739"/>
                </a:solidFill>
              </a:rPr>
              <a:t>Unplugged</a:t>
            </a:r>
            <a:r>
              <a:rPr lang="fr-FR" sz="1600" b="0" cap="none" dirty="0">
                <a:solidFill>
                  <a:srgbClr val="373739"/>
                </a:solidFill>
              </a:rPr>
              <a:t> sur leur territoire.</a:t>
            </a:r>
          </a:p>
          <a:p>
            <a:pPr marL="8001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</a:pPr>
            <a:endParaRPr lang="fr-FR" sz="1600" cap="none" dirty="0">
              <a:solidFill>
                <a:srgbClr val="373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00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Nouvelles activités, nouveaux défis</a:t>
            </a:r>
            <a:endParaRPr sz="1800" dirty="0"/>
          </a:p>
        </p:txBody>
      </p:sp>
      <p:sp>
        <p:nvSpPr>
          <p:cNvPr id="416" name="Cochrane Reviews Overview of intervention for the prevention of…"/>
          <p:cNvSpPr txBox="1"/>
          <p:nvPr/>
        </p:nvSpPr>
        <p:spPr>
          <a:xfrm>
            <a:off x="488950" y="4756512"/>
            <a:ext cx="87757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  <p:sp>
        <p:nvSpPr>
          <p:cNvPr id="9" name="Ancienneté…">
            <a:extLst>
              <a:ext uri="{FF2B5EF4-FFF2-40B4-BE49-F238E27FC236}">
                <a16:creationId xmlns:a16="http://schemas.microsoft.com/office/drawing/2014/main" xmlns="" id="{C8EA3D56-A0FA-2D4A-B377-DC24EFA8BA2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8950" y="980728"/>
            <a:ext cx="7560840" cy="5660220"/>
          </a:xfrm>
          <a:prstGeom prst="rect">
            <a:avLst/>
          </a:prstGeom>
        </p:spPr>
        <p:txBody>
          <a:bodyPr lIns="35718" tIns="35718" rIns="35718" bIns="35718" anchor="ctr">
            <a:noAutofit/>
          </a:bodyPr>
          <a:lstStyle/>
          <a:p>
            <a:pPr lvl="1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40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00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dirty="0">
                <a:solidFill>
                  <a:srgbClr val="000000"/>
                </a:solidFill>
                <a:latin typeface="Trebuchet MS" panose="020B0703020202090204" pitchFamily="34" charset="0"/>
              </a:rPr>
              <a:t>Emergence d’une nouvelle catégorie d’activités (le suivi  de la dissémination – implémentation)</a:t>
            </a:r>
          </a:p>
          <a:p>
            <a:pPr marL="601200" lvl="2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dirty="0">
                <a:solidFill>
                  <a:srgbClr val="000000"/>
                </a:solidFill>
                <a:latin typeface="Trebuchet MS" panose="020B0703020202090204" pitchFamily="34" charset="0"/>
              </a:rPr>
              <a:t>le monitoring centralisé de la qualité d’une intervention lors de son déploiement (processus et/ou impact), </a:t>
            </a:r>
          </a:p>
          <a:p>
            <a:pPr marL="601200" lvl="2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dirty="0">
                <a:solidFill>
                  <a:srgbClr val="000000"/>
                </a:solidFill>
                <a:latin typeface="Trebuchet MS" panose="020B0703020202090204" pitchFamily="34" charset="0"/>
              </a:rPr>
              <a:t>l’enrichissement collectif grâce aux adaptations locales (à documenter)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dirty="0">
                <a:solidFill>
                  <a:srgbClr val="000000"/>
                </a:solidFill>
                <a:latin typeface="Trebuchet MS" panose="020B0703020202090204" pitchFamily="34" charset="0"/>
              </a:rPr>
              <a:t>Passer à l’échelle : besoin d’augmenter la capacité de formation (soutenir le développement des pionniers)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Sécuriser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les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financements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: pour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l’instant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multiples,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fragiles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, non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pérennes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(INCA,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SpF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, MILDECA, ARS,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Fonds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tabac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…)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Modèle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économique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à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trouver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(formation,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manuels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, etc.)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Intégrer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un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volet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recherche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à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ces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fr-FR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n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ouvelles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activités</a:t>
            </a:r>
            <a:endParaRPr lang="en" sz="1800" b="0" cap="none" dirty="0">
              <a:solidFill>
                <a:srgbClr val="000000"/>
              </a:solidFill>
              <a:latin typeface="Trebuchet MS" panose="020B0703020202090204" pitchFamily="34" charset="0"/>
              <a:ea typeface="+mn-ea"/>
              <a:cs typeface="+mn-cs"/>
              <a:sym typeface="Helvetica"/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Le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secteur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public ne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pourra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pas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accompagner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le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succès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des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programmes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(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ressources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humaines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en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r</a:t>
            </a:r>
            <a:r>
              <a:rPr lang="fr-FR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é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gression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permanente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).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Doit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trouver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sa</a:t>
            </a:r>
            <a:r>
              <a:rPr lang="en" sz="1800" b="0" cap="none" dirty="0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 place : monitoring </a:t>
            </a:r>
            <a:r>
              <a:rPr lang="en" sz="1800" b="0" cap="none" dirty="0" err="1">
                <a:solidFill>
                  <a:srgbClr val="000000"/>
                </a:solidFill>
                <a:latin typeface="Trebuchet MS" panose="020B0703020202090204" pitchFamily="34" charset="0"/>
                <a:ea typeface="+mn-ea"/>
                <a:cs typeface="+mn-cs"/>
                <a:sym typeface="Helvetica"/>
              </a:rPr>
              <a:t>probablement</a:t>
            </a:r>
            <a:endParaRPr lang="fr-FR" sz="1800" b="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1800" b="0" dirty="0">
              <a:solidFill>
                <a:schemeClr val="tx1"/>
              </a:solidFill>
            </a:endParaRPr>
          </a:p>
          <a:p>
            <a:pPr lvl="1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000" b="0" dirty="0">
              <a:solidFill>
                <a:schemeClr val="tx1"/>
              </a:solidFill>
            </a:endParaRPr>
          </a:p>
          <a:p>
            <a:pPr marL="138231" indent="-138231" defTabSz="138231">
              <a:lnSpc>
                <a:spcPct val="100000"/>
              </a:lnSpc>
              <a:spcBef>
                <a:spcPts val="300"/>
              </a:spcBef>
              <a:tabLst>
                <a:tab pos="38100" algn="l"/>
                <a:tab pos="127000" algn="l"/>
              </a:tabLst>
              <a:defRPr sz="344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defTabSz="138231">
              <a:lnSpc>
                <a:spcPct val="100000"/>
              </a:lnSpc>
              <a:spcBef>
                <a:spcPts val="300"/>
              </a:spcBef>
              <a:defRPr sz="344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375555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Dissémination implémentation : nouveaux enjeux</a:t>
            </a:r>
            <a:endParaRPr sz="1800" dirty="0"/>
          </a:p>
        </p:txBody>
      </p:sp>
      <p:pic>
        <p:nvPicPr>
          <p:cNvPr id="4" name="Image 3" descr="Une image contenant signe, texte, personne, vert&#10;&#10;Description générée automatiquement">
            <a:extLst>
              <a:ext uri="{FF2B5EF4-FFF2-40B4-BE49-F238E27FC236}">
                <a16:creationId xmlns:a16="http://schemas.microsoft.com/office/drawing/2014/main" xmlns="" id="{C81EC0A1-B575-1741-AFAF-191E6C97F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50" y="776433"/>
            <a:ext cx="3685395" cy="53051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5C62127-EEE6-EB41-A71A-4F121E0C4A28}"/>
              </a:ext>
            </a:extLst>
          </p:cNvPr>
          <p:cNvSpPr txBox="1">
            <a:spLocks/>
          </p:cNvSpPr>
          <p:nvPr/>
        </p:nvSpPr>
        <p:spPr>
          <a:xfrm>
            <a:off x="4101353" y="947405"/>
            <a:ext cx="4858497" cy="5529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2800" dirty="0">
                <a:solidFill>
                  <a:sysClr val="windowText" lastClr="000000"/>
                </a:solidFill>
                <a:latin typeface="Calibri"/>
              </a:rPr>
              <a:t>45 % des cancers sont attribuables à des facteurs de risque modifiables</a:t>
            </a:r>
          </a:p>
          <a:p>
            <a:pPr lvl="0"/>
            <a:r>
              <a:rPr lang="fr-FR" sz="2800" dirty="0">
                <a:solidFill>
                  <a:sysClr val="windowText" lastClr="000000"/>
                </a:solidFill>
                <a:latin typeface="Calibri"/>
              </a:rPr>
              <a:t>La lutte contre le tabagisme aurait évité 28% des décès par cancer (170 000 en 2018) aux EU</a:t>
            </a:r>
          </a:p>
          <a:p>
            <a:pPr lvl="0"/>
            <a:r>
              <a:rPr lang="fr-FR" sz="2800" dirty="0">
                <a:solidFill>
                  <a:sysClr val="windowText" lastClr="000000"/>
                </a:solidFill>
                <a:latin typeface="Calibri"/>
              </a:rPr>
              <a:t>98 000 des cancers aux EU (16%) sont attribuables à une mauvaise balance énergétique (nutrition et activité physique), à une alimentation inappropriée et à la consommation d’alcool</a:t>
            </a:r>
          </a:p>
          <a:p>
            <a:pPr lvl="0"/>
            <a:r>
              <a:rPr lang="fr-FR" sz="2800" dirty="0">
                <a:solidFill>
                  <a:sysClr val="windowText" lastClr="000000"/>
                </a:solidFill>
                <a:latin typeface="Calibri"/>
              </a:rPr>
              <a:t>Si la prévalence du tabagisme continue à baisser, la surconsommation alimentaire, l’insuffisance d’activité physique et l’obésité vont devenir la cause numéro 1 du cancer dans les deux décennies à venir</a:t>
            </a:r>
          </a:p>
        </p:txBody>
      </p:sp>
    </p:spTree>
    <p:extLst>
      <p:ext uri="{BB962C8B-B14F-4D97-AF65-F5344CB8AC3E}">
        <p14:creationId xmlns:p14="http://schemas.microsoft.com/office/powerpoint/2010/main" xmlns="" val="207314359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10093AB-4655-5643-9151-E3807984E3DF}"/>
              </a:ext>
            </a:extLst>
          </p:cNvPr>
          <p:cNvSpPr txBox="1"/>
          <p:nvPr/>
        </p:nvSpPr>
        <p:spPr>
          <a:xfrm>
            <a:off x="2014151" y="6504411"/>
            <a:ext cx="602729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r>
              <a:rPr lang="fr-FR" dirty="0">
                <a:hlinkClick r:id="rId3"/>
              </a:rPr>
              <a:t>https://rtips.cancer.gov/rtips/index.do</a:t>
            </a:r>
            <a:r>
              <a:rPr lang="fr-FR" dirty="0"/>
              <a:t> accédé le 03/10/2019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Bildobjekt 4" descr="En bild som visar skärmbild&#10;&#10;Automatiskt genererad beskrivning">
            <a:extLst>
              <a:ext uri="{FF2B5EF4-FFF2-40B4-BE49-F238E27FC236}">
                <a16:creationId xmlns:a16="http://schemas.microsoft.com/office/drawing/2014/main" xmlns="" id="{6776E6BE-68F3-D543-A57A-0CE888AF0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2872"/>
            <a:ext cx="9144000" cy="3396343"/>
          </a:xfrm>
          <a:prstGeom prst="rect">
            <a:avLst/>
          </a:prstGeom>
        </p:spPr>
      </p:pic>
      <p:pic>
        <p:nvPicPr>
          <p:cNvPr id="7" name="Bildobjekt 6" descr="En bild som visar skärmbild, spelare, håller, man&#10;&#10;Automatiskt genererad beskrivning">
            <a:extLst>
              <a:ext uri="{FF2B5EF4-FFF2-40B4-BE49-F238E27FC236}">
                <a16:creationId xmlns:a16="http://schemas.microsoft.com/office/drawing/2014/main" xmlns="" id="{E872C881-42BA-DE44-A152-F580174F4B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9892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Passage à l’échelle et impact (d’après </a:t>
            </a:r>
            <a:r>
              <a:rPr lang="fr-FR" sz="1800" dirty="0" err="1"/>
              <a:t>fixsen</a:t>
            </a:r>
            <a:r>
              <a:rPr lang="fr-FR" sz="1800" dirty="0"/>
              <a:t> et </a:t>
            </a:r>
            <a:r>
              <a:rPr lang="fr-FR" sz="1800" dirty="0" err="1"/>
              <a:t>Faggiano</a:t>
            </a:r>
            <a:r>
              <a:rPr lang="fr-FR" sz="1800"/>
              <a:t>)</a:t>
            </a:r>
            <a:endParaRPr sz="1800" dirty="0"/>
          </a:p>
        </p:txBody>
      </p:sp>
      <p:sp>
        <p:nvSpPr>
          <p:cNvPr id="416" name="Cochrane Reviews Overview of intervention for the prevention of…"/>
          <p:cNvSpPr txBox="1"/>
          <p:nvPr/>
        </p:nvSpPr>
        <p:spPr>
          <a:xfrm>
            <a:off x="488950" y="4756512"/>
            <a:ext cx="87757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defTabSz="914400">
              <a:buSzPct val="100000"/>
              <a:buChar char="-"/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lang="fr-FR" dirty="0"/>
          </a:p>
        </p:txBody>
      </p:sp>
      <p:pic>
        <p:nvPicPr>
          <p:cNvPr id="6" name="Image 5" descr="Une image contenant capture d’écran&#10;&#10;&#10;&#10;Description générée automatiquement">
            <a:extLst>
              <a:ext uri="{FF2B5EF4-FFF2-40B4-BE49-F238E27FC236}">
                <a16:creationId xmlns:a16="http://schemas.microsoft.com/office/drawing/2014/main" xmlns="" id="{39579D55-EDE4-324E-A8CE-F9EE6D52B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945" y="679916"/>
            <a:ext cx="4204678" cy="3155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74AB8A-30B0-C647-A5DC-8A2E780009E8}"/>
              </a:ext>
            </a:extLst>
          </p:cNvPr>
          <p:cNvSpPr/>
          <p:nvPr/>
        </p:nvSpPr>
        <p:spPr>
          <a:xfrm>
            <a:off x="794690" y="4039073"/>
            <a:ext cx="747761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>
              <a:defRPr/>
            </a:pPr>
            <a:r>
              <a:rPr lang="it-IT" sz="3600" dirty="0">
                <a:solidFill>
                  <a:srgbClr val="99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IMPACT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=</a:t>
            </a:r>
            <a:r>
              <a:rPr lang="it-IT" sz="36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EFF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it-IT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COVERAGE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it-IT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FIDELITY</a:t>
            </a:r>
            <a:endParaRPr lang="it-IT" sz="4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xmlns="" id="{441FA5A4-1A8E-AB41-9EBB-3B2BB34E4B3B}"/>
              </a:ext>
            </a:extLst>
          </p:cNvPr>
          <p:cNvSpPr txBox="1"/>
          <p:nvPr/>
        </p:nvSpPr>
        <p:spPr>
          <a:xfrm>
            <a:off x="655434" y="4793089"/>
            <a:ext cx="84885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>
              <a:defRPr/>
            </a:pPr>
            <a:r>
              <a:rPr lang="en-US" sz="2800" dirty="0" err="1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Prévalence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tabagisme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 16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ans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 0,30, RRR 0,30, couverture</a:t>
            </a:r>
          </a:p>
          <a:p>
            <a:pPr marL="457200" indent="-457200" eaLnBrk="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IMPACT=0.30*0.30*1=</a:t>
            </a:r>
            <a:r>
              <a:rPr lang="en-US" sz="2800" b="1" i="1" dirty="0">
                <a:solidFill>
                  <a:srgbClr val="9933FF"/>
                </a:solidFill>
                <a:latin typeface="+mj-lt"/>
                <a:cs typeface="Aharoni" panose="02010803020104030203" pitchFamily="2" charset="-79"/>
              </a:rPr>
              <a:t>-9.0%</a:t>
            </a: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haroni" panose="02010803020104030203" pitchFamily="2" charset="-79"/>
              </a:rPr>
              <a:t>IMPACT=0.30*0.30*0.10=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j-lt"/>
                <a:ea typeface="+mn-ea"/>
                <a:cs typeface="Aharoni" panose="02010803020104030203" pitchFamily="2" charset="-79"/>
              </a:rPr>
              <a:t>-0.9%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AE246CB-9FE6-714B-984E-2FB71C1457E6}"/>
              </a:ext>
            </a:extLst>
          </p:cNvPr>
          <p:cNvSpPr txBox="1"/>
          <p:nvPr/>
        </p:nvSpPr>
        <p:spPr>
          <a:xfrm>
            <a:off x="655434" y="6373559"/>
            <a:ext cx="783313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fr-FR" sz="1800" b="0" i="1" u="none" strike="noStrike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Faggiano</a:t>
            </a: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Fabrizio, </a:t>
            </a:r>
            <a:r>
              <a:rPr kumimoji="0" lang="fr-FR" sz="1800" b="0" i="1" u="none" strike="noStrike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meeting</a:t>
            </a:r>
            <a:r>
              <a:rPr lang="fr-FR" i="1" dirty="0"/>
              <a:t>, EMCDDA </a:t>
            </a:r>
            <a:r>
              <a:rPr lang="fr-FR" i="1" dirty="0" err="1"/>
              <a:t>Lisbon</a:t>
            </a:r>
            <a:r>
              <a:rPr lang="fr-FR" i="1" dirty="0"/>
              <a:t> </a:t>
            </a:r>
            <a:r>
              <a:rPr kumimoji="0" lang="fr-FR" sz="1800" b="0" i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2018-11-27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2699AC2-73D9-5446-8219-43FE05748F0A}"/>
              </a:ext>
            </a:extLst>
          </p:cNvPr>
          <p:cNvSpPr txBox="1"/>
          <p:nvPr/>
        </p:nvSpPr>
        <p:spPr>
          <a:xfrm>
            <a:off x="184150" y="1089522"/>
            <a:ext cx="225343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fr-FR" dirty="0" err="1"/>
              <a:t>Fixsen</a:t>
            </a:r>
            <a:r>
              <a:rPr lang="fr-FR" dirty="0"/>
              <a:t> 2005.</a:t>
            </a:r>
          </a:p>
        </p:txBody>
      </p:sp>
    </p:spTree>
    <p:extLst>
      <p:ext uri="{BB962C8B-B14F-4D97-AF65-F5344CB8AC3E}">
        <p14:creationId xmlns:p14="http://schemas.microsoft.com/office/powerpoint/2010/main" xmlns="" val="3302959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Implémentation : un centre international</a:t>
            </a:r>
            <a:endParaRPr sz="1800" dirty="0"/>
          </a:p>
        </p:txBody>
      </p:sp>
      <p:sp>
        <p:nvSpPr>
          <p:cNvPr id="416" name="Cochrane Reviews Overview of intervention for the prevention of…"/>
          <p:cNvSpPr txBox="1"/>
          <p:nvPr/>
        </p:nvSpPr>
        <p:spPr>
          <a:xfrm>
            <a:off x="488950" y="4756512"/>
            <a:ext cx="87757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defTabSz="914400">
              <a:buSzPct val="100000"/>
              <a:buChar char="-"/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lang="fr-FR" dirty="0"/>
          </a:p>
        </p:txBody>
      </p:sp>
      <p:sp>
        <p:nvSpPr>
          <p:cNvPr id="4" name="Ancienneté…">
            <a:extLst>
              <a:ext uri="{FF2B5EF4-FFF2-40B4-BE49-F238E27FC236}">
                <a16:creationId xmlns:a16="http://schemas.microsoft.com/office/drawing/2014/main" xmlns="" id="{67976FD7-1B9B-B043-AE38-5EA84F6940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89935" y="5476991"/>
            <a:ext cx="2974077" cy="1215592"/>
          </a:xfrm>
          <a:prstGeom prst="rect">
            <a:avLst/>
          </a:prstGeom>
        </p:spPr>
        <p:txBody>
          <a:bodyPr lIns="35718" tIns="35718" rIns="35718" bIns="35718" anchor="ctr">
            <a:noAutofit/>
          </a:bodyPr>
          <a:lstStyle/>
          <a:p>
            <a:pPr lvl="1" algn="ctr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400" dirty="0">
              <a:solidFill>
                <a:schemeClr val="tx1"/>
              </a:solidFill>
            </a:endParaRPr>
          </a:p>
          <a:p>
            <a:pPr lvl="1" algn="ctr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2000" b="0" dirty="0">
                <a:solidFill>
                  <a:schemeClr val="tx1"/>
                </a:solidFill>
                <a:hlinkClick r:id="rId2"/>
              </a:rPr>
              <a:t>https://www.ceiglobal.org</a:t>
            </a:r>
            <a:r>
              <a:rPr lang="fr-FR" sz="2000" b="0" dirty="0">
                <a:solidFill>
                  <a:schemeClr val="tx1"/>
                </a:solidFill>
              </a:rPr>
              <a:t> accédé le 3/10/2019</a:t>
            </a:r>
          </a:p>
        </p:txBody>
      </p:sp>
      <p:pic>
        <p:nvPicPr>
          <p:cNvPr id="3" name="Bildobjekt 2" descr="En bild som visar klocka&#10;&#10;Automatiskt genererad beskrivning">
            <a:extLst>
              <a:ext uri="{FF2B5EF4-FFF2-40B4-BE49-F238E27FC236}">
                <a16:creationId xmlns:a16="http://schemas.microsoft.com/office/drawing/2014/main" xmlns="" id="{A797835F-9B0B-8248-8AF1-A2E32BFB0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92" y="962065"/>
            <a:ext cx="5705148" cy="582687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2A4D662C-E3BC-C641-96CF-D70B40980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675" y="1031120"/>
            <a:ext cx="3136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6910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Implémentation : conférence mondiale</a:t>
            </a:r>
            <a:endParaRPr sz="1800" dirty="0"/>
          </a:p>
        </p:txBody>
      </p:sp>
      <p:sp>
        <p:nvSpPr>
          <p:cNvPr id="416" name="Cochrane Reviews Overview of intervention for the prevention of…"/>
          <p:cNvSpPr txBox="1"/>
          <p:nvPr/>
        </p:nvSpPr>
        <p:spPr>
          <a:xfrm>
            <a:off x="488950" y="4756512"/>
            <a:ext cx="87757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defTabSz="914400">
              <a:buSzPct val="100000"/>
              <a:buChar char="-"/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lang="fr-FR" dirty="0"/>
          </a:p>
        </p:txBody>
      </p:sp>
      <p:sp>
        <p:nvSpPr>
          <p:cNvPr id="4" name="Ancienneté…">
            <a:extLst>
              <a:ext uri="{FF2B5EF4-FFF2-40B4-BE49-F238E27FC236}">
                <a16:creationId xmlns:a16="http://schemas.microsoft.com/office/drawing/2014/main" xmlns="" id="{67976FD7-1B9B-B043-AE38-5EA84F6940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9353" y="6230142"/>
            <a:ext cx="8784647" cy="461666"/>
          </a:xfrm>
          <a:prstGeom prst="rect">
            <a:avLst/>
          </a:prstGeom>
        </p:spPr>
        <p:txBody>
          <a:bodyPr lIns="35718" tIns="35718" rIns="35718" bIns="35718" anchor="ctr">
            <a:noAutofit/>
          </a:bodyPr>
          <a:lstStyle/>
          <a:p>
            <a:pPr lvl="1" algn="ctr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400" dirty="0">
              <a:solidFill>
                <a:schemeClr val="tx1"/>
              </a:solidFill>
            </a:endParaRPr>
          </a:p>
          <a:p>
            <a:pPr lvl="1" algn="ctr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2000" b="0" dirty="0">
                <a:solidFill>
                  <a:schemeClr val="tx1"/>
                </a:solidFill>
                <a:hlinkClick r:id="rId2"/>
              </a:rPr>
              <a:t>https://wwgs2019.org</a:t>
            </a:r>
            <a:r>
              <a:rPr lang="fr-FR" sz="2000" b="0" dirty="0">
                <a:solidFill>
                  <a:schemeClr val="tx1"/>
                </a:solidFill>
              </a:rPr>
              <a:t> accédé le 3/10/2019</a:t>
            </a:r>
          </a:p>
          <a:p>
            <a:pPr marL="138231" indent="-138231" algn="ctr" defTabSz="138231">
              <a:lnSpc>
                <a:spcPct val="100000"/>
              </a:lnSpc>
              <a:spcBef>
                <a:spcPts val="300"/>
              </a:spcBef>
              <a:tabLst>
                <a:tab pos="38100" algn="l"/>
                <a:tab pos="127000" algn="l"/>
              </a:tabLst>
              <a:defRPr sz="344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algn="ctr" defTabSz="138231">
              <a:lnSpc>
                <a:spcPct val="100000"/>
              </a:lnSpc>
              <a:spcBef>
                <a:spcPts val="300"/>
              </a:spcBef>
              <a:defRPr sz="344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</a:t>
            </a:r>
          </a:p>
        </p:txBody>
      </p:sp>
      <p:pic>
        <p:nvPicPr>
          <p:cNvPr id="3" name="Bildobjekt 2" descr="En bild som visar utomhus, tecken, berg, svart&#10;&#10;Automatiskt genererad beskrivning">
            <a:extLst>
              <a:ext uri="{FF2B5EF4-FFF2-40B4-BE49-F238E27FC236}">
                <a16:creationId xmlns:a16="http://schemas.microsoft.com/office/drawing/2014/main" xmlns="" id="{9EAC9C50-A254-504C-8D27-025F1569E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50" y="857855"/>
            <a:ext cx="8166100" cy="51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0348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B1CADF8A-466B-CA42-BC10-549441FEC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400800" cy="1020763"/>
          </a:xfrm>
        </p:spPr>
        <p:txBody>
          <a:bodyPr/>
          <a:lstStyle/>
          <a:p>
            <a:pPr algn="ctr"/>
            <a:r>
              <a:rPr lang="en-US" altLang="fr-FR" sz="4800"/>
              <a:t>Science “to” Service</a:t>
            </a:r>
          </a:p>
        </p:txBody>
      </p:sp>
      <p:grpSp>
        <p:nvGrpSpPr>
          <p:cNvPr id="8195" name="Group 4">
            <a:extLst>
              <a:ext uri="{FF2B5EF4-FFF2-40B4-BE49-F238E27FC236}">
                <a16:creationId xmlns:a16="http://schemas.microsoft.com/office/drawing/2014/main" xmlns="" id="{BB5CCC23-DFBD-974A-946D-2D0F31FD29E0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200400"/>
            <a:ext cx="2971800" cy="1524000"/>
            <a:chOff x="912" y="2016"/>
            <a:chExt cx="1872" cy="960"/>
          </a:xfrm>
        </p:grpSpPr>
        <p:sp>
          <p:nvSpPr>
            <p:cNvPr id="8206" name="Oval 5">
              <a:extLst>
                <a:ext uri="{FF2B5EF4-FFF2-40B4-BE49-F238E27FC236}">
                  <a16:creationId xmlns:a16="http://schemas.microsoft.com/office/drawing/2014/main" xmlns="" id="{3987421C-9374-9B4C-B8EB-09FE62D9A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016"/>
              <a:ext cx="1872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7" name="Text Box 6">
              <a:extLst>
                <a:ext uri="{FF2B5EF4-FFF2-40B4-BE49-F238E27FC236}">
                  <a16:creationId xmlns:a16="http://schemas.microsoft.com/office/drawing/2014/main" xmlns="" id="{1FA06745-F038-A04F-89AD-8B61CDA2A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64"/>
              <a:ext cx="144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0015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Evidence-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0015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Based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0015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Innovations</a:t>
              </a:r>
              <a:endParaRPr kumimoji="0" lang="en-US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196" name="Group 7">
            <a:extLst>
              <a:ext uri="{FF2B5EF4-FFF2-40B4-BE49-F238E27FC236}">
                <a16:creationId xmlns:a16="http://schemas.microsoft.com/office/drawing/2014/main" xmlns="" id="{CE16EBC4-15EE-6146-9412-46ADD2E78BF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200400"/>
            <a:ext cx="2819400" cy="1447800"/>
            <a:chOff x="3888" y="2016"/>
            <a:chExt cx="1776" cy="912"/>
          </a:xfrm>
        </p:grpSpPr>
        <p:sp>
          <p:nvSpPr>
            <p:cNvPr id="8204" name="Oval 8">
              <a:extLst>
                <a:ext uri="{FF2B5EF4-FFF2-40B4-BE49-F238E27FC236}">
                  <a16:creationId xmlns:a16="http://schemas.microsoft.com/office/drawing/2014/main" xmlns="" id="{D9E6F465-8212-AC40-AFFB-476FE9C21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16"/>
              <a:ext cx="1776" cy="9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5" name="Text Box 9">
              <a:extLst>
                <a:ext uri="{FF2B5EF4-FFF2-40B4-BE49-F238E27FC236}">
                  <a16:creationId xmlns:a16="http://schemas.microsoft.com/office/drawing/2014/main" xmlns="" id="{A6901C64-65F4-BC41-A76E-D26C401B7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304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0015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SERVICE</a:t>
              </a:r>
            </a:p>
          </p:txBody>
        </p:sp>
      </p:grpSp>
      <p:sp>
        <p:nvSpPr>
          <p:cNvPr id="8197" name="Text Box 10">
            <a:extLst>
              <a:ext uri="{FF2B5EF4-FFF2-40B4-BE49-F238E27FC236}">
                <a16:creationId xmlns:a16="http://schemas.microsoft.com/office/drawing/2014/main" xmlns="" id="{E2C99FA0-76C3-604E-96EF-1BA2A4C8B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57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200" b="1" i="0" u="none" strike="noStrike" kern="1200" cap="none" spc="0" normalizeH="0" baseline="0" noProof="0">
                <a:ln>
                  <a:noFill/>
                </a:ln>
                <a:solidFill>
                  <a:srgbClr val="D57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GAP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6CED04BE-5BF0-7A42-8562-BEF6415CCC2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124200"/>
            <a:ext cx="3124200" cy="1600200"/>
            <a:chOff x="2640" y="2016"/>
            <a:chExt cx="1680" cy="1008"/>
          </a:xfrm>
        </p:grpSpPr>
        <p:sp>
          <p:nvSpPr>
            <p:cNvPr id="8202" name="Oval 12">
              <a:extLst>
                <a:ext uri="{FF2B5EF4-FFF2-40B4-BE49-F238E27FC236}">
                  <a16:creationId xmlns:a16="http://schemas.microsoft.com/office/drawing/2014/main" xmlns="" id="{7E49ACDE-1E78-8E44-996B-62924A2E3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016"/>
              <a:ext cx="1680" cy="100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3" name="Text Box 13">
              <a:extLst>
                <a:ext uri="{FF2B5EF4-FFF2-40B4-BE49-F238E27FC236}">
                  <a16:creationId xmlns:a16="http://schemas.microsoft.com/office/drawing/2014/main" xmlns="" id="{A77B1266-7431-3245-8B53-BD335310C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2256"/>
              <a:ext cx="15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D5760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IMPLEMENTATION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D5760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Best Practices</a:t>
              </a: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xmlns="" id="{816F0525-2DBD-B34B-A924-4117C06E50DF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495800"/>
            <a:ext cx="3057525" cy="1893888"/>
            <a:chOff x="3809998" y="4495800"/>
            <a:chExt cx="3057950" cy="1893224"/>
          </a:xfrm>
        </p:grpSpPr>
        <p:sp>
          <p:nvSpPr>
            <p:cNvPr id="8200" name="Firewall">
              <a:extLst>
                <a:ext uri="{FF2B5EF4-FFF2-40B4-BE49-F238E27FC236}">
                  <a16:creationId xmlns:a16="http://schemas.microsoft.com/office/drawing/2014/main" xmlns="" id="{9D430B28-9AF2-7642-9751-FBBA6973267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191000" y="4495800"/>
              <a:ext cx="2114550" cy="1524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61 w 21600"/>
                <a:gd name="T25" fmla="*/ 22454 h 21600"/>
                <a:gd name="T26" fmla="*/ 21069 w 21600"/>
                <a:gd name="T27" fmla="*/ 3228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1" name="TextBox 16">
              <a:extLst>
                <a:ext uri="{FF2B5EF4-FFF2-40B4-BE49-F238E27FC236}">
                  <a16:creationId xmlns:a16="http://schemas.microsoft.com/office/drawing/2014/main" xmlns="" id="{2CD1B241-944B-6843-935E-4CD31BEBD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998" y="6019800"/>
              <a:ext cx="3057950" cy="369224"/>
            </a:xfrm>
            <a:prstGeom prst="rect">
              <a:avLst/>
            </a:prstGeom>
            <a:noFill/>
            <a:ln w="38100">
              <a:solidFill>
                <a:srgbClr val="99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Implementation 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720298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E SERVIR Du patrimoine de 50 ans de recherche en prévention et promotion de la santé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implémentation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A8865CC-FCDC-9E45-BE1E-7A1224AFA9A8}"/>
              </a:ext>
            </a:extLst>
          </p:cNvPr>
          <p:cNvSpPr txBox="1">
            <a:spLocks/>
          </p:cNvSpPr>
          <p:nvPr/>
        </p:nvSpPr>
        <p:spPr>
          <a:xfrm>
            <a:off x="184150" y="893618"/>
            <a:ext cx="8491499" cy="5895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 err="1"/>
              <a:t>L’implémentation</a:t>
            </a:r>
            <a:r>
              <a:rPr lang="en-GB" sz="2400" i="1" dirty="0"/>
              <a:t> : le </a:t>
            </a:r>
            <a:r>
              <a:rPr lang="en-GB" sz="2400" i="1" dirty="0" err="1"/>
              <a:t>chaînon</a:t>
            </a:r>
            <a:r>
              <a:rPr lang="en-GB" sz="2400" i="1" dirty="0"/>
              <a:t> </a:t>
            </a:r>
            <a:r>
              <a:rPr lang="en-GB" sz="2400" i="1" dirty="0" err="1"/>
              <a:t>manquant</a:t>
            </a:r>
            <a:r>
              <a:rPr lang="en-GB" sz="2400" i="1" dirty="0"/>
              <a:t>, </a:t>
            </a:r>
            <a:r>
              <a:rPr lang="en-GB" sz="2400" i="1" dirty="0" err="1"/>
              <a:t>sujet</a:t>
            </a:r>
            <a:r>
              <a:rPr lang="en-GB" sz="2400" i="1" dirty="0"/>
              <a:t> </a:t>
            </a:r>
            <a:r>
              <a:rPr lang="en-GB" sz="2400" i="1" dirty="0" err="1"/>
              <a:t>en</a:t>
            </a:r>
            <a:r>
              <a:rPr lang="en-GB" sz="2400" i="1" dirty="0"/>
              <a:t> </a:t>
            </a:r>
            <a:r>
              <a:rPr lang="en-GB" sz="2400" i="1" dirty="0" err="1"/>
              <a:t>développement</a:t>
            </a:r>
            <a:endParaRPr lang="en-GB" sz="2400" i="1" dirty="0"/>
          </a:p>
          <a:p>
            <a:pPr lvl="1"/>
            <a:r>
              <a:rPr lang="en-GB" sz="2000" dirty="0"/>
              <a:t>Pas </a:t>
            </a:r>
            <a:r>
              <a:rPr lang="en-GB" sz="2000" dirty="0" err="1"/>
              <a:t>seulement</a:t>
            </a:r>
            <a:r>
              <a:rPr lang="en-GB" sz="2000" dirty="0"/>
              <a:t> dans le </a:t>
            </a:r>
            <a:r>
              <a:rPr lang="en-GB" sz="2000" dirty="0" err="1"/>
              <a:t>domaine</a:t>
            </a:r>
            <a:r>
              <a:rPr lang="en-GB" sz="2000" dirty="0"/>
              <a:t> de la santé (</a:t>
            </a:r>
            <a:r>
              <a:rPr lang="en-GB" sz="2000" dirty="0" err="1"/>
              <a:t>exemple</a:t>
            </a:r>
            <a:r>
              <a:rPr lang="en-GB" sz="2000" dirty="0"/>
              <a:t> : </a:t>
            </a:r>
            <a:r>
              <a:rPr lang="en-GB" sz="2000" i="1" dirty="0"/>
              <a:t>un chez </a:t>
            </a:r>
            <a:r>
              <a:rPr lang="en-GB" sz="2000" i="1" dirty="0" err="1"/>
              <a:t>soi</a:t>
            </a:r>
            <a:r>
              <a:rPr lang="en-GB" sz="2000" i="1" dirty="0"/>
              <a:t> </a:t>
            </a:r>
            <a:r>
              <a:rPr lang="en-GB" sz="2000" i="1" dirty="0" err="1"/>
              <a:t>d’abord</a:t>
            </a:r>
            <a:r>
              <a:rPr lang="en-GB" sz="2000" i="1" dirty="0"/>
              <a:t>  :</a:t>
            </a:r>
            <a:r>
              <a:rPr lang="en-GB" sz="2000" dirty="0"/>
              <a:t> d’un </a:t>
            </a:r>
            <a:r>
              <a:rPr lang="en-GB" sz="2000" dirty="0" err="1"/>
              <a:t>essai</a:t>
            </a:r>
            <a:r>
              <a:rPr lang="en-GB" sz="2000" dirty="0"/>
              <a:t> </a:t>
            </a:r>
            <a:r>
              <a:rPr lang="en-GB" sz="2000" dirty="0" err="1"/>
              <a:t>randomisé</a:t>
            </a:r>
            <a:r>
              <a:rPr lang="en-GB" sz="2000" dirty="0"/>
              <a:t> </a:t>
            </a:r>
            <a:r>
              <a:rPr lang="en-GB" sz="2000" dirty="0" err="1"/>
              <a:t>à</a:t>
            </a:r>
            <a:r>
              <a:rPr lang="en-GB" sz="2000" dirty="0"/>
              <a:t> </a:t>
            </a:r>
            <a:r>
              <a:rPr lang="en-GB" sz="2000" dirty="0" err="1"/>
              <a:t>une</a:t>
            </a:r>
            <a:r>
              <a:rPr lang="en-GB" sz="2000" dirty="0"/>
              <a:t> </a:t>
            </a:r>
            <a:r>
              <a:rPr lang="en-GB" sz="2000" dirty="0" err="1"/>
              <a:t>loi</a:t>
            </a:r>
            <a:r>
              <a:rPr lang="en-GB" sz="2000" dirty="0"/>
              <a:t>, Dr Pascale </a:t>
            </a:r>
            <a:r>
              <a:rPr lang="en-GB" sz="2000" dirty="0" err="1"/>
              <a:t>Estecahandy</a:t>
            </a:r>
            <a:r>
              <a:rPr lang="en-GB" sz="2000" dirty="0"/>
              <a:t> DIHAL </a:t>
            </a:r>
            <a:r>
              <a:rPr lang="en-GB" sz="2000" dirty="0" err="1"/>
              <a:t>SpF</a:t>
            </a:r>
            <a:r>
              <a:rPr lang="en-GB" sz="2000" dirty="0"/>
              <a:t> 02/10/2019)</a:t>
            </a:r>
          </a:p>
          <a:p>
            <a:endParaRPr lang="en-GB" sz="2400" dirty="0"/>
          </a:p>
          <a:p>
            <a:pPr lvl="0"/>
            <a:r>
              <a:rPr lang="fr-FR" sz="2400" dirty="0"/>
              <a:t>Exemples de dissémination (monitoring de la qualité)</a:t>
            </a:r>
          </a:p>
          <a:p>
            <a:pPr lvl="1"/>
            <a:r>
              <a:rPr lang="fr-FR" sz="2000" dirty="0"/>
              <a:t>Aide au sevrage tabagique en Grande Bretagne</a:t>
            </a:r>
          </a:p>
          <a:p>
            <a:pPr lvl="1"/>
            <a:r>
              <a:rPr lang="fr-FR" sz="2000" dirty="0"/>
              <a:t>Prévention du programme national américain de prévention de l’entrée dans le diabète (Adaptation à la France, Dites non au diabète en cours d’expérimentation)</a:t>
            </a:r>
          </a:p>
          <a:p>
            <a:pPr lvl="1"/>
            <a:endParaRPr lang="fr-FR" sz="2000" dirty="0"/>
          </a:p>
          <a:p>
            <a:pPr marL="400050"/>
            <a:r>
              <a:rPr lang="fr-FR" sz="2400" dirty="0"/>
              <a:t>Système d’information nécessaire : système apprenant, amélioration continue</a:t>
            </a:r>
          </a:p>
          <a:p>
            <a:pPr marL="400050"/>
            <a:endParaRPr lang="fr-FR" sz="2400" dirty="0"/>
          </a:p>
          <a:p>
            <a:pPr marL="400050"/>
            <a:r>
              <a:rPr lang="fr-FR" sz="2400" dirty="0"/>
              <a:t>Tirer parti des 50 ans de recherche en évaluation de la prévention : interface = portail des interventions validées et prometteuses de Santé publique France</a:t>
            </a:r>
          </a:p>
          <a:p>
            <a:pPr marL="5715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8825127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E SERVIR Du patrimoine de 50 ans de recherche en prévention et promotion de la santé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Contexte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A8865CC-FCDC-9E45-BE1E-7A1224AFA9A8}"/>
              </a:ext>
            </a:extLst>
          </p:cNvPr>
          <p:cNvSpPr txBox="1">
            <a:spLocks/>
          </p:cNvSpPr>
          <p:nvPr/>
        </p:nvSpPr>
        <p:spPr>
          <a:xfrm>
            <a:off x="184150" y="893618"/>
            <a:ext cx="8491499" cy="5529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1" dirty="0"/>
              <a:t>20 000 actions de terrain (</a:t>
            </a:r>
            <a:r>
              <a:rPr lang="en-GB" sz="2400" i="1" dirty="0" err="1"/>
              <a:t>Pr</a:t>
            </a:r>
            <a:r>
              <a:rPr lang="en-GB" sz="2400" i="1" dirty="0"/>
              <a:t>  François </a:t>
            </a:r>
            <a:r>
              <a:rPr lang="en-GB" sz="2400" i="1" dirty="0" err="1"/>
              <a:t>Alla</a:t>
            </a:r>
            <a:r>
              <a:rPr lang="en-GB" sz="2400" i="1" dirty="0"/>
              <a:t>, Rencontres regionals de santé </a:t>
            </a:r>
            <a:r>
              <a:rPr lang="en-GB" sz="2400" i="1" dirty="0" err="1"/>
              <a:t>publique</a:t>
            </a:r>
            <a:r>
              <a:rPr lang="en-GB" sz="2400" i="1" dirty="0"/>
              <a:t> de Nouvelle Aquitaine 26 </a:t>
            </a:r>
            <a:r>
              <a:rPr lang="en-GB" sz="2400" i="1" dirty="0" err="1"/>
              <a:t>septembre</a:t>
            </a:r>
            <a:r>
              <a:rPr lang="en-GB" sz="2400" i="1" dirty="0"/>
              <a:t> 2019)</a:t>
            </a:r>
          </a:p>
          <a:p>
            <a:r>
              <a:rPr lang="en-GB" sz="2400" b="1" i="1" dirty="0"/>
              <a:t>On ne </a:t>
            </a:r>
            <a:r>
              <a:rPr lang="en-GB" sz="2400" b="1" i="1" dirty="0" err="1"/>
              <a:t>pourra</a:t>
            </a:r>
            <a:r>
              <a:rPr lang="en-GB" sz="2400" b="1" i="1" dirty="0"/>
              <a:t> jamais </a:t>
            </a:r>
            <a:r>
              <a:rPr lang="en-GB" sz="2400" b="1" i="1" dirty="0" err="1"/>
              <a:t>évaluer</a:t>
            </a:r>
            <a:r>
              <a:rPr lang="en-GB" sz="2400" b="1" i="1" dirty="0"/>
              <a:t> </a:t>
            </a:r>
            <a:r>
              <a:rPr lang="en-GB" sz="2400" b="1" i="1" dirty="0" err="1"/>
              <a:t>ces</a:t>
            </a:r>
            <a:r>
              <a:rPr lang="en-GB" sz="2400" b="1" i="1" dirty="0"/>
              <a:t> 20 000 actions (PA)</a:t>
            </a:r>
          </a:p>
          <a:p>
            <a:pPr marL="800100" lvl="6" indent="-342900"/>
            <a:r>
              <a:rPr lang="en-GB" sz="2400" b="1" dirty="0"/>
              <a:t>Durée</a:t>
            </a:r>
            <a:r>
              <a:rPr lang="en-GB" sz="2400" dirty="0"/>
              <a:t> : conception, mise </a:t>
            </a:r>
            <a:r>
              <a:rPr lang="en-GB" sz="2400" dirty="0" err="1"/>
              <a:t>en</a:t>
            </a:r>
            <a:r>
              <a:rPr lang="en-GB" sz="2400" dirty="0"/>
              <a:t> oeuvre, </a:t>
            </a:r>
            <a:r>
              <a:rPr lang="en-GB" sz="2400" dirty="0" err="1"/>
              <a:t>évaluation</a:t>
            </a:r>
            <a:r>
              <a:rPr lang="en-GB" sz="2400" dirty="0"/>
              <a:t>, publication, </a:t>
            </a:r>
            <a:r>
              <a:rPr lang="en-GB" sz="2400" dirty="0" err="1"/>
              <a:t>suivi</a:t>
            </a:r>
            <a:r>
              <a:rPr lang="en-GB" sz="2400" dirty="0"/>
              <a:t> </a:t>
            </a:r>
            <a:r>
              <a:rPr lang="en-GB" sz="2400" dirty="0" err="1"/>
              <a:t>à</a:t>
            </a:r>
            <a:r>
              <a:rPr lang="en-GB" sz="2400" dirty="0"/>
              <a:t> long </a:t>
            </a:r>
            <a:r>
              <a:rPr lang="en-GB" sz="2400" dirty="0" err="1"/>
              <a:t>terme</a:t>
            </a:r>
            <a:r>
              <a:rPr lang="en-GB" sz="2400" dirty="0"/>
              <a:t> (</a:t>
            </a:r>
            <a:r>
              <a:rPr lang="en-GB" sz="2400" dirty="0" err="1"/>
              <a:t>parfois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dizaines</a:t>
            </a:r>
            <a:r>
              <a:rPr lang="en-GB" sz="2400" dirty="0"/>
              <a:t> </a:t>
            </a:r>
            <a:r>
              <a:rPr lang="en-GB" sz="2400" dirty="0" err="1"/>
              <a:t>d’années</a:t>
            </a:r>
            <a:r>
              <a:rPr lang="en-GB" sz="2400" dirty="0"/>
              <a:t>)</a:t>
            </a:r>
          </a:p>
          <a:p>
            <a:pPr marL="800100" lvl="6" indent="-342900"/>
            <a:r>
              <a:rPr lang="en-GB" sz="2400" b="1" dirty="0" err="1"/>
              <a:t>Coût</a:t>
            </a:r>
            <a:r>
              <a:rPr lang="en-GB" sz="2400" dirty="0"/>
              <a:t> : </a:t>
            </a:r>
            <a:r>
              <a:rPr lang="en-GB" sz="2400" dirty="0" err="1"/>
              <a:t>ressources</a:t>
            </a:r>
            <a:r>
              <a:rPr lang="en-GB" sz="2400" dirty="0"/>
              <a:t> </a:t>
            </a:r>
            <a:r>
              <a:rPr lang="en-GB" sz="2400" dirty="0" err="1"/>
              <a:t>humaines</a:t>
            </a:r>
            <a:r>
              <a:rPr lang="en-GB" sz="2400" dirty="0"/>
              <a:t> et techniques</a:t>
            </a:r>
          </a:p>
          <a:p>
            <a:pPr marL="800100" lvl="6" indent="-342900"/>
            <a:r>
              <a:rPr lang="en-GB" sz="2400" b="1" dirty="0" err="1"/>
              <a:t>Méthode</a:t>
            </a:r>
            <a:r>
              <a:rPr lang="en-GB" sz="2400" dirty="0"/>
              <a:t> : </a:t>
            </a:r>
            <a:r>
              <a:rPr lang="en-GB" sz="2400" dirty="0" err="1"/>
              <a:t>taille</a:t>
            </a:r>
            <a:r>
              <a:rPr lang="en-GB" sz="2400" dirty="0"/>
              <a:t> critique, existence d’un </a:t>
            </a:r>
            <a:r>
              <a:rPr lang="en-GB" sz="2400" dirty="0" err="1"/>
              <a:t>comparateur</a:t>
            </a:r>
            <a:r>
              <a:rPr lang="en-GB" sz="2400" dirty="0"/>
              <a:t> </a:t>
            </a:r>
            <a:r>
              <a:rPr lang="en-GB" sz="2400" dirty="0" err="1"/>
              <a:t>crédible</a:t>
            </a:r>
            <a:endParaRPr lang="en-GB" sz="2400" dirty="0"/>
          </a:p>
          <a:p>
            <a:r>
              <a:rPr lang="en-GB" sz="2400" b="1" i="1" dirty="0"/>
              <a:t>Inversion de </a:t>
            </a:r>
            <a:r>
              <a:rPr lang="en-GB" sz="2400" b="1" i="1" dirty="0" err="1"/>
              <a:t>paradigme</a:t>
            </a:r>
            <a:r>
              <a:rPr lang="en-GB" sz="2400" b="1" i="1" dirty="0"/>
              <a:t> </a:t>
            </a:r>
            <a:r>
              <a:rPr lang="en-GB" sz="2400" i="1" dirty="0"/>
              <a:t> : utiliser des actions déjà </a:t>
            </a:r>
            <a:r>
              <a:rPr lang="en-GB" sz="2400" i="1" dirty="0" err="1"/>
              <a:t>évaluées</a:t>
            </a:r>
            <a:endParaRPr lang="en-GB" sz="2400" i="1" dirty="0"/>
          </a:p>
          <a:p>
            <a:pPr lvl="0"/>
            <a:r>
              <a:rPr lang="fr-FR" sz="2400" dirty="0"/>
              <a:t>Le nouvel enjeu c’est l’implémentation de programmes déjà évalués 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2819344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Extensive overview over prevention interventions…"/>
          <p:cNvSpPr txBox="1">
            <a:spLocks noGrp="1"/>
          </p:cNvSpPr>
          <p:nvPr>
            <p:ph type="title"/>
          </p:nvPr>
        </p:nvSpPr>
        <p:spPr>
          <a:xfrm>
            <a:off x="66293" y="274637"/>
            <a:ext cx="8849860" cy="1143001"/>
          </a:xfrm>
          <a:prstGeom prst="rect">
            <a:avLst/>
          </a:prstGeom>
        </p:spPr>
        <p:txBody>
          <a:bodyPr/>
          <a:lstStyle/>
          <a:p>
            <a:pPr defTabSz="905255">
              <a:defRPr sz="3366"/>
            </a:pPr>
            <a:r>
              <a:t>Extensive overview over prevention interventions</a:t>
            </a:r>
          </a:p>
          <a:p>
            <a:pPr defTabSz="905255">
              <a:defRPr sz="2178"/>
            </a:pPr>
            <a:r>
              <a:t>(diapositive empruntée à F. Faggiano, Paris, MILDECA 2012-11-23)</a:t>
            </a:r>
          </a:p>
        </p:txBody>
      </p:sp>
      <p:pic>
        <p:nvPicPr>
          <p:cNvPr id="409" name="image2.pdf" descr="image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218" y="3539041"/>
            <a:ext cx="9268436" cy="273050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Cochrane Reviews Overview of intervention for the prevention of…"/>
          <p:cNvSpPr txBox="1"/>
          <p:nvPr/>
        </p:nvSpPr>
        <p:spPr>
          <a:xfrm>
            <a:off x="163112" y="1776789"/>
            <a:ext cx="8164177" cy="140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00000"/>
                </a:solidFill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Cochrane Reviews Overview of intervention for the prevention of</a:t>
            </a:r>
          </a:p>
          <a:p>
            <a:pPr marL="261937" marR="0" lvl="0" indent="-261937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200">
                <a:solidFill>
                  <a:srgbClr val="000000"/>
                </a:solidFill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Alcoohol problems (ALC)</a:t>
            </a:r>
          </a:p>
          <a:p>
            <a:pPr marL="261937" marR="0" lvl="0" indent="-261937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200">
                <a:solidFill>
                  <a:srgbClr val="000000"/>
                </a:solidFill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Illicit drug use (IDU)</a:t>
            </a:r>
          </a:p>
          <a:p>
            <a:pPr marL="261937" marR="0" lvl="0" indent="-261937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200">
                <a:solidFill>
                  <a:srgbClr val="000000"/>
                </a:solidFill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Tobacco use (TOB)</a:t>
            </a:r>
          </a:p>
        </p:txBody>
      </p:sp>
      <p:sp>
        <p:nvSpPr>
          <p:cNvPr id="411" name="Rectangle"/>
          <p:cNvSpPr/>
          <p:nvPr/>
        </p:nvSpPr>
        <p:spPr>
          <a:xfrm>
            <a:off x="4660900" y="4051300"/>
            <a:ext cx="736600" cy="914400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12" name="Rectangle"/>
          <p:cNvSpPr/>
          <p:nvPr/>
        </p:nvSpPr>
        <p:spPr>
          <a:xfrm>
            <a:off x="6375400" y="4051300"/>
            <a:ext cx="736600" cy="914400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9362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animBg="1" advAuto="0"/>
      <p:bldP spid="41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reliminary conclusion : An European problem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3332"/>
            </a:pPr>
            <a:r>
              <a:t>Preliminary conclusion : An European problem</a:t>
            </a:r>
          </a:p>
          <a:p>
            <a:pPr defTabSz="896111">
              <a:defRPr sz="2156"/>
            </a:pPr>
            <a:r>
              <a:t>(diapositive empruntée à F. Faggiano, Paris, MILDECA 2012-11-23)</a:t>
            </a:r>
          </a:p>
        </p:txBody>
      </p:sp>
      <p:sp>
        <p:nvSpPr>
          <p:cNvPr id="446" name="Il y a  très peu de programmes de prévention européens d’efficacité mesurée…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601" cy="4525964"/>
          </a:xfrm>
          <a:prstGeom prst="rect">
            <a:avLst/>
          </a:prstGeom>
        </p:spPr>
        <p:txBody>
          <a:bodyPr/>
          <a:lstStyle/>
          <a:p>
            <a:pPr marL="318254" indent="-318254" defTabSz="905255">
              <a:defRPr sz="2970"/>
            </a:pPr>
            <a:r>
              <a:t>Il y a  très peu de programmes de prévention européens d’efficacité mesurée</a:t>
            </a:r>
          </a:p>
          <a:p>
            <a:pPr marL="318254" indent="-318254" defTabSz="905255">
              <a:defRPr sz="2970"/>
            </a:pPr>
            <a:r>
              <a:t>De nombreux citoyens européens sont exposés à des programmes non évalués</a:t>
            </a:r>
          </a:p>
          <a:p>
            <a:pPr marL="318254" indent="-318254" defTabSz="905255">
              <a:defRPr sz="2970"/>
            </a:pPr>
            <a:r>
              <a:t>En Italie, sur 1575 programmes de prévention en place en 2009, 1 (!!!) avait une preuve de son efficacité</a:t>
            </a:r>
          </a:p>
          <a:p>
            <a:pPr marL="318254" indent="-318254" defTabSz="905255">
              <a:defRPr sz="2970"/>
            </a:pPr>
            <a:r>
              <a:t>Même s’il existe des exemples de programmes efficaces</a:t>
            </a:r>
          </a:p>
        </p:txBody>
      </p:sp>
    </p:spTree>
    <p:extLst>
      <p:ext uri="{BB962C8B-B14F-4D97-AF65-F5344CB8AC3E}">
        <p14:creationId xmlns:p14="http://schemas.microsoft.com/office/powerpoint/2010/main" xmlns="" val="3295346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MILDECA CIPCA 2014 - 2018</a:t>
            </a:r>
            <a:endParaRPr sz="1800" dirty="0"/>
          </a:p>
        </p:txBody>
      </p:sp>
      <p:sp>
        <p:nvSpPr>
          <p:cNvPr id="416" name="Cochrane Reviews Overview of intervention for the prevention of…"/>
          <p:cNvSpPr txBox="1"/>
          <p:nvPr/>
        </p:nvSpPr>
        <p:spPr>
          <a:xfrm>
            <a:off x="488950" y="4756512"/>
            <a:ext cx="87757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  <p:sp>
        <p:nvSpPr>
          <p:cNvPr id="4" name="Ancienneté…">
            <a:extLst>
              <a:ext uri="{FF2B5EF4-FFF2-40B4-BE49-F238E27FC236}">
                <a16:creationId xmlns:a16="http://schemas.microsoft.com/office/drawing/2014/main" xmlns="" id="{67976FD7-1B9B-B043-AE38-5EA84F6940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4150" y="773759"/>
            <a:ext cx="5972026" cy="5802401"/>
          </a:xfrm>
          <a:prstGeom prst="rect">
            <a:avLst/>
          </a:prstGeom>
        </p:spPr>
        <p:txBody>
          <a:bodyPr lIns="35718" tIns="35718" rIns="35718" bIns="35718" anchor="ctr">
            <a:noAutofit/>
          </a:bodyPr>
          <a:lstStyle/>
          <a:p>
            <a:pPr lvl="1" defTabSz="176629">
              <a:lnSpc>
                <a:spcPct val="100000"/>
              </a:lnSpc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2000" dirty="0">
              <a:solidFill>
                <a:schemeClr val="tx1"/>
              </a:solidFill>
            </a:endParaRP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cap="none" dirty="0">
                <a:sym typeface="Helvetica"/>
              </a:rPr>
              <a:t>5 programmes - parmi 80 candidats - sélectionnés en 2014 par la Commission interministérielle de prévention des conduites addictives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cap="none" dirty="0">
                <a:sym typeface="Helvetica"/>
              </a:rPr>
              <a:t>La	 MILDECA a confié 4 programmes à évaluer par INPES / Santé publique France et un programme à l’OFDT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cap="none" dirty="0">
                <a:sym typeface="Helvetica"/>
              </a:rPr>
              <a:t>Ressources financières et humaines</a:t>
            </a:r>
          </a:p>
          <a:p>
            <a:pPr marL="457200" lvl="1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cap="none" dirty="0">
                <a:sym typeface="Helvetica"/>
              </a:rPr>
              <a:t>Sur les 4 programmes évalués par Santé publique France</a:t>
            </a:r>
          </a:p>
          <a:p>
            <a:pPr marL="601200" lvl="2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cap="none" dirty="0">
                <a:sym typeface="Helvetica"/>
              </a:rPr>
              <a:t>2 ont montré des effets favorables à la santé (Avenir sans Tabac et </a:t>
            </a:r>
            <a:r>
              <a:rPr lang="fr-FR" sz="1800" b="0" cap="none" dirty="0" err="1">
                <a:sym typeface="Helvetica"/>
              </a:rPr>
              <a:t>Unplugged</a:t>
            </a:r>
            <a:r>
              <a:rPr lang="fr-FR" sz="1800" b="0" cap="none" dirty="0">
                <a:sym typeface="Helvetica"/>
              </a:rPr>
              <a:t>)</a:t>
            </a:r>
          </a:p>
          <a:p>
            <a:pPr marL="601200" lvl="2" indent="-457200" defTabSz="176629">
              <a:lnSpc>
                <a:spcPct val="100000"/>
              </a:lnSpc>
              <a:buFont typeface="Arial" panose="020B0604020202020204" pitchFamily="34" charset="0"/>
              <a:buChar char="•"/>
              <a:defRPr sz="1204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800" b="0" cap="none" dirty="0">
                <a:sym typeface="Helvetica"/>
              </a:rPr>
              <a:t>2 ont montré des effets contre-productifs !! (lycées professionnels – approche par les pairs et apprentis)</a:t>
            </a:r>
            <a:endParaRPr sz="1800" b="0" dirty="0"/>
          </a:p>
          <a:p>
            <a:pPr defTabSz="138231">
              <a:lnSpc>
                <a:spcPct val="100000"/>
              </a:lnSpc>
              <a:spcBef>
                <a:spcPts val="300"/>
              </a:spcBef>
              <a:defRPr sz="344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B180850-A8DA-484F-B7B6-7A45B6EA5E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773760"/>
            <a:ext cx="1966216" cy="276592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B471FEA-9557-3B4F-867B-A478C7A437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684552"/>
            <a:ext cx="2035859" cy="289160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5BC9A29C-9DBB-8344-BF93-381FEC7396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5665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sv-SE" sz="1800" dirty="0"/>
              <a:t>Proposition </a:t>
            </a:r>
            <a:r>
              <a:rPr lang="sv-SE" sz="1800" dirty="0" err="1"/>
              <a:t>d’un</a:t>
            </a:r>
            <a:r>
              <a:rPr lang="sv-SE" sz="1800" dirty="0"/>
              <a:t> </a:t>
            </a:r>
            <a:r>
              <a:rPr lang="sv-SE" sz="1800" dirty="0" err="1"/>
              <a:t>organisme</a:t>
            </a:r>
            <a:r>
              <a:rPr lang="sv-SE" sz="1800" dirty="0"/>
              <a:t> européen </a:t>
            </a:r>
            <a:r>
              <a:rPr lang="sv-SE" sz="1800" dirty="0" err="1"/>
              <a:t>qui</a:t>
            </a:r>
            <a:r>
              <a:rPr lang="sv-SE" sz="1800" dirty="0"/>
              <a:t> </a:t>
            </a:r>
            <a:r>
              <a:rPr lang="sv-SE" sz="1800" dirty="0" err="1"/>
              <a:t>accrédite</a:t>
            </a:r>
            <a:r>
              <a:rPr lang="sv-SE" sz="1800" dirty="0"/>
              <a:t> les </a:t>
            </a:r>
            <a:r>
              <a:rPr lang="sv-SE" sz="1800" dirty="0" err="1"/>
              <a:t>programmes</a:t>
            </a:r>
            <a:r>
              <a:rPr lang="sv-SE" sz="1800" dirty="0"/>
              <a:t> de </a:t>
            </a:r>
            <a:r>
              <a:rPr lang="sv-SE" sz="1800" dirty="0" err="1"/>
              <a:t>prévention</a:t>
            </a:r>
            <a:endParaRPr sz="1800" dirty="0"/>
          </a:p>
        </p:txBody>
      </p:sp>
      <p:sp>
        <p:nvSpPr>
          <p:cNvPr id="416" name="Cochrane Reviews Overview of intervention for the prevention of…"/>
          <p:cNvSpPr txBox="1"/>
          <p:nvPr/>
        </p:nvSpPr>
        <p:spPr>
          <a:xfrm>
            <a:off x="488950" y="4756512"/>
            <a:ext cx="87757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  <p:pic>
        <p:nvPicPr>
          <p:cNvPr id="8" name="pasted-image.pdf" descr="pasted-image.pdf">
            <a:extLst>
              <a:ext uri="{FF2B5EF4-FFF2-40B4-BE49-F238E27FC236}">
                <a16:creationId xmlns:a16="http://schemas.microsoft.com/office/drawing/2014/main" xmlns="" id="{9FF4F4A5-D12F-5F41-B090-0D537EE2D0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514" y="968990"/>
            <a:ext cx="8282009" cy="254342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onstat qu’il n’y a pas de système d’approbation officiel des programmes de prévention…">
            <a:extLst>
              <a:ext uri="{FF2B5EF4-FFF2-40B4-BE49-F238E27FC236}">
                <a16:creationId xmlns:a16="http://schemas.microsoft.com/office/drawing/2014/main" xmlns="" id="{9A7C126C-1B8B-864E-ADF5-05C70793BE68}"/>
              </a:ext>
            </a:extLst>
          </p:cNvPr>
          <p:cNvSpPr txBox="1">
            <a:spLocks/>
          </p:cNvSpPr>
          <p:nvPr/>
        </p:nvSpPr>
        <p:spPr>
          <a:xfrm>
            <a:off x="219196" y="3892396"/>
            <a:ext cx="8705608" cy="256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/>
          <a:lstStyle>
            <a:lvl1pPr marL="241101" marR="0" indent="-241101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241101" marR="0" indent="214510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241101" marR="0" indent="673298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41101" marR="0" indent="1128910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1101" marR="0" indent="1587698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241101" marR="0" indent="2044898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41101" marR="0" indent="2502098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241101" marR="0" indent="2959298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241101" marR="0" indent="3416498" algn="ctr" defTabSz="642937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01168" indent="-201168" algn="just" defTabSz="457200" hangingPunct="1">
              <a:buSzPct val="100000"/>
              <a:buFontTx/>
              <a:buChar char="•"/>
              <a:defRPr sz="220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Constat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qu’il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n’y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pas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système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d’approbation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officiel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prévention</a:t>
            </a:r>
            <a:endParaRPr lang="sv-SE" sz="2200" dirty="0">
              <a:solidFill>
                <a:srgbClr val="32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1168" indent="-201168" algn="just" defTabSz="457200" hangingPunct="1">
              <a:buSzPct val="100000"/>
              <a:buFontTx/>
              <a:buChar char="•"/>
              <a:defRPr sz="220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Les auteurs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militent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système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européen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centralisé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, transparent,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fondé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sur les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preuves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scientifiques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, sensible aux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contextes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orienté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vers la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recherche</a:t>
            </a:r>
            <a:endParaRPr lang="sv-SE" sz="2200" dirty="0">
              <a:solidFill>
                <a:srgbClr val="32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1168" indent="-201168" algn="just" defTabSz="457200" hangingPunct="1">
              <a:buSzPct val="100000"/>
              <a:buFontTx/>
              <a:buChar char="•"/>
              <a:defRPr sz="220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sorte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d’AMM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prévention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sv-SE" sz="2200" dirty="0" err="1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niveau</a:t>
            </a:r>
            <a:r>
              <a:rPr lang="sv-SE" sz="2200" dirty="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 européen</a:t>
            </a:r>
          </a:p>
          <a:p>
            <a:pPr marL="0" indent="0" algn="just" defTabSz="457200" hangingPunct="1">
              <a:defRPr sz="2200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sv-SE" sz="2200" dirty="0">
              <a:solidFill>
                <a:srgbClr val="32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49460"/>
      </p:ext>
    </p:extLst>
  </p:cSld>
  <p:clrMapOvr>
    <a:masterClrMapping/>
  </p:clrMapOvr>
  <p:transition spd="med"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theme1.xml><?xml version="1.0" encoding="utf-8"?>
<a:theme xmlns:a="http://schemas.openxmlformats.org/drawingml/2006/main" name="SPF Rouge">
  <a:themeElements>
    <a:clrScheme name="SPF Rouge">
      <a:dk1>
        <a:srgbClr val="4D4D4F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PF Rouge">
  <a:themeElements>
    <a:clrScheme name="SPF Rouge">
      <a:dk1>
        <a:srgbClr val="4D4D4F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SPF Rouge">
  <a:themeElements>
    <a:clrScheme name="SPF Rouge">
      <a:dk1>
        <a:srgbClr val="4D4D4F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SPF Rouge">
  <a:themeElements>
    <a:clrScheme name="SPF Rou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1277</Words>
  <Application>Microsoft Office PowerPoint</Application>
  <PresentationFormat>Affichage à l'écran (4:3)</PresentationFormat>
  <Paragraphs>151</Paragraphs>
  <Slides>23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SPF Rouge</vt:lpstr>
      <vt:lpstr>Default Design</vt:lpstr>
      <vt:lpstr>2_SPF Rouge</vt:lpstr>
      <vt:lpstr>White</vt:lpstr>
      <vt:lpstr>2_SPF_PPT_Test-v3</vt:lpstr>
      <vt:lpstr>1_SPF Rouge</vt:lpstr>
      <vt:lpstr> prévention, promotion  de la santé au niveau européen les enjeux de l’implémentation</vt:lpstr>
      <vt:lpstr>Dissémination implémentation : nouveaux enjeux</vt:lpstr>
      <vt:lpstr>Science “to” Service</vt:lpstr>
      <vt:lpstr>implémentation</vt:lpstr>
      <vt:lpstr>Contexte</vt:lpstr>
      <vt:lpstr>Extensive overview over prevention interventions (diapositive empruntée à F. Faggiano, Paris, MILDECA 2012-11-23)</vt:lpstr>
      <vt:lpstr>Preliminary conclusion : An European problem (diapositive empruntée à F. Faggiano, Paris, MILDECA 2012-11-23)</vt:lpstr>
      <vt:lpstr>MILDECA CIPCA 2014 - 2018</vt:lpstr>
      <vt:lpstr>Proposition d’un organisme européen qui accrédite les programmes de prévention</vt:lpstr>
      <vt:lpstr>Diapositive 10</vt:lpstr>
      <vt:lpstr>Diapositive 11</vt:lpstr>
      <vt:lpstr>unplugged</vt:lpstr>
      <vt:lpstr>Diapositive 13</vt:lpstr>
      <vt:lpstr>Prévalence (en %) des nouveaux expérimentateurs depuis la baseline</vt:lpstr>
      <vt:lpstr>Prévalence (en %) des nouveaux expérimentateurs depuis la baseline</vt:lpstr>
      <vt:lpstr>Prévalence (en %) des nouveaux expérimentateurs depuis la baseline</vt:lpstr>
      <vt:lpstr>Principaux résultats</vt:lpstr>
      <vt:lpstr>Perspectives dissémination</vt:lpstr>
      <vt:lpstr>Nouvelles activités, nouveaux défis</vt:lpstr>
      <vt:lpstr>Diapositive 20</vt:lpstr>
      <vt:lpstr>Passage à l’échelle et impact (d’après fixsen et Faggiano)</vt:lpstr>
      <vt:lpstr>Implémentation : un centre international</vt:lpstr>
      <vt:lpstr>Implémentation : conférence mondiale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nouvel objet en santé publique : leS registreS d’interventions</dc:title>
  <dc:creator>ARWIDSON Pierre</dc:creator>
  <cp:lastModifiedBy>CRSMS</cp:lastModifiedBy>
  <cp:revision>224</cp:revision>
  <cp:lastPrinted>2018-11-07T04:41:42Z</cp:lastPrinted>
  <dcterms:modified xsi:type="dcterms:W3CDTF">2020-03-09T10:00:05Z</dcterms:modified>
</cp:coreProperties>
</file>